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handoutMasterIdLst>
    <p:handoutMasterId r:id="rId31"/>
  </p:handoutMasterIdLst>
  <p:sldIdLst>
    <p:sldId id="497" r:id="rId2"/>
    <p:sldId id="460" r:id="rId3"/>
    <p:sldId id="474" r:id="rId4"/>
    <p:sldId id="475" r:id="rId5"/>
    <p:sldId id="471" r:id="rId6"/>
    <p:sldId id="468" r:id="rId7"/>
    <p:sldId id="470" r:id="rId8"/>
    <p:sldId id="469" r:id="rId9"/>
    <p:sldId id="492" r:id="rId10"/>
    <p:sldId id="466" r:id="rId11"/>
    <p:sldId id="478" r:id="rId12"/>
    <p:sldId id="490" r:id="rId13"/>
    <p:sldId id="462" r:id="rId14"/>
    <p:sldId id="465" r:id="rId15"/>
    <p:sldId id="495" r:id="rId16"/>
    <p:sldId id="480" r:id="rId17"/>
    <p:sldId id="488" r:id="rId18"/>
    <p:sldId id="489" r:id="rId19"/>
    <p:sldId id="494" r:id="rId20"/>
    <p:sldId id="479" r:id="rId21"/>
    <p:sldId id="485" r:id="rId22"/>
    <p:sldId id="486" r:id="rId23"/>
    <p:sldId id="481" r:id="rId24"/>
    <p:sldId id="482" r:id="rId25"/>
    <p:sldId id="483" r:id="rId26"/>
    <p:sldId id="487" r:id="rId27"/>
    <p:sldId id="484" r:id="rId28"/>
    <p:sldId id="493"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gray"/>
  <p:clrMru>
    <a:srgbClr val="328541"/>
    <a:srgbClr val="3D9F4F"/>
    <a:srgbClr val="0000CC"/>
    <a:srgbClr val="F0A64D"/>
    <a:srgbClr val="B5B5B5"/>
    <a:srgbClr val="40E0E1"/>
    <a:srgbClr val="FFFDFA"/>
    <a:srgbClr val="F7F2E8"/>
    <a:srgbClr val="0089FF"/>
    <a:srgbClr val="F7EC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076" autoAdjust="0"/>
  </p:normalViewPr>
  <p:slideViewPr>
    <p:cSldViewPr snapToGrid="0" snapToObjects="1">
      <p:cViewPr varScale="1">
        <p:scale>
          <a:sx n="86" d="100"/>
          <a:sy n="86" d="100"/>
        </p:scale>
        <p:origin x="-2296"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3C89751-3036-8D4D-8C6A-F94D388D1609}" type="datetimeFigureOut">
              <a:rPr lang="en-US" smtClean="0"/>
              <a:t>9/4/19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1614968-4EA8-3547-9847-DF9903D9D3AA}" type="slidenum">
              <a:rPr lang="en-US" smtClean="0"/>
              <a:t>‹#›</a:t>
            </a:fld>
            <a:endParaRPr lang="en-US"/>
          </a:p>
        </p:txBody>
      </p:sp>
    </p:spTree>
    <p:extLst>
      <p:ext uri="{BB962C8B-B14F-4D97-AF65-F5344CB8AC3E}">
        <p14:creationId xmlns:p14="http://schemas.microsoft.com/office/powerpoint/2010/main" val="88417984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jpg>
</file>

<file path=ppt/media/image13.png>
</file>

<file path=ppt/media/image14.png>
</file>

<file path=ppt/media/image15.jpeg>
</file>

<file path=ppt/media/image16.jpg>
</file>

<file path=ppt/media/image17.jp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C31B4F-329B-D045-9890-CB34E01018EC}" type="datetimeFigureOut">
              <a:rPr lang="en-US" smtClean="0"/>
              <a:t>9/4/19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F09B3BF-09C0-0D44-AD49-A817E0597980}" type="slidenum">
              <a:rPr lang="en-US" smtClean="0"/>
              <a:t>‹#›</a:t>
            </a:fld>
            <a:endParaRPr lang="en-US"/>
          </a:p>
        </p:txBody>
      </p:sp>
    </p:spTree>
    <p:extLst>
      <p:ext uri="{BB962C8B-B14F-4D97-AF65-F5344CB8AC3E}">
        <p14:creationId xmlns:p14="http://schemas.microsoft.com/office/powerpoint/2010/main" val="12661806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image" Target="../media/image10.png"/></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X-wind collaboration</a:t>
            </a:r>
          </a:p>
        </p:txBody>
      </p:sp>
      <p:sp>
        <p:nvSpPr>
          <p:cNvPr id="4" name="Slide Number Placeholder 3"/>
          <p:cNvSpPr>
            <a:spLocks noGrp="1"/>
          </p:cNvSpPr>
          <p:nvPr>
            <p:ph type="sldNum" sz="quarter" idx="10"/>
          </p:nvPr>
        </p:nvSpPr>
        <p:spPr/>
        <p:txBody>
          <a:bodyPr/>
          <a:lstStyle/>
          <a:p>
            <a:fld id="{FD27859D-BD2F-ED4A-98D9-D354E2238587}" type="slidenum">
              <a:rPr lang="en-US" smtClean="0"/>
              <a:t>1</a:t>
            </a:fld>
            <a:endParaRPr lang="en-US"/>
          </a:p>
        </p:txBody>
      </p:sp>
    </p:spTree>
    <p:extLst>
      <p:ext uri="{BB962C8B-B14F-4D97-AF65-F5344CB8AC3E}">
        <p14:creationId xmlns:p14="http://schemas.microsoft.com/office/powerpoint/2010/main" val="3682294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Les simulations numériques se sont montrées décisives dans la compréhension de l’origine des sursauts gamma longs =&gt; time to do the same w/ sursauts courts</a:t>
            </a:r>
          </a:p>
          <a:p>
            <a:endParaRPr lang="en-US" sz="1600" dirty="0">
              <a:solidFill>
                <a:srgbClr val="000000"/>
              </a:solidFill>
              <a:latin typeface="Geneva"/>
              <a:cs typeface="Geneva"/>
            </a:endParaRPr>
          </a:p>
          <a:p>
            <a:pPr marL="628650" lvl="1" indent="-171450">
              <a:buSzPct val="100000"/>
              <a:buBlip>
                <a:blip r:embed="rId3"/>
              </a:buBlip>
            </a:pPr>
            <a:r>
              <a:rPr lang="en-US" sz="1600" dirty="0">
                <a:solidFill>
                  <a:srgbClr val="000000"/>
                </a:solidFill>
                <a:latin typeface="Geneva"/>
                <a:cs typeface="Geneva"/>
              </a:rPr>
              <a:t> modèles semi-analytique</a:t>
            </a:r>
          </a:p>
          <a:p>
            <a:pPr marL="628650" lvl="1" indent="-171450">
              <a:buSzPct val="100000"/>
              <a:buBlip>
                <a:blip r:embed="rId3"/>
              </a:buBlip>
            </a:pPr>
            <a:r>
              <a:rPr lang="en-US" sz="1600" dirty="0">
                <a:solidFill>
                  <a:srgbClr val="000000"/>
                </a:solidFill>
                <a:latin typeface="Geneva"/>
                <a:cs typeface="Geneva"/>
              </a:rPr>
              <a:t> microphysique</a:t>
            </a:r>
          </a:p>
          <a:p>
            <a:pPr marL="628650" lvl="1" indent="-171450">
              <a:buSzPct val="100000"/>
              <a:buBlip>
                <a:blip r:embed="rId3"/>
              </a:buBlip>
            </a:pPr>
            <a:r>
              <a:rPr lang="en-US" sz="1600" dirty="0">
                <a:solidFill>
                  <a:srgbClr val="000000"/>
                </a:solidFill>
                <a:latin typeface="Geneva"/>
                <a:cs typeface="Geneva"/>
              </a:rPr>
              <a:t> observations</a:t>
            </a:r>
          </a:p>
          <a:p>
            <a:pPr marL="457200" lvl="1" indent="0">
              <a:buSzPct val="100000"/>
              <a:buNone/>
            </a:pPr>
            <a:endParaRPr lang="en-US" baseline="0"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Geneva"/>
                <a:cs typeface="Geneva"/>
              </a:rPr>
              <a:t>Accélération de particules</a:t>
            </a:r>
            <a:r>
              <a:rPr lang="en-US" sz="1200" baseline="0" dirty="0" smtClean="0">
                <a:solidFill>
                  <a:schemeClr val="tx1"/>
                </a:solidFill>
                <a:latin typeface="+mn-lt"/>
                <a:cs typeface="+mn-cs"/>
              </a:rPr>
              <a:t> dans les chocs relativistes, micro-physique nécessaire pour modéliser les termes sources que les simulations sur grille ne résolvent pas.</a:t>
            </a:r>
            <a:endParaRPr lang="en-US" sz="1200" dirty="0">
              <a:solidFill>
                <a:srgbClr val="000000"/>
              </a:solidFill>
              <a:latin typeface="Geneva"/>
              <a:cs typeface="Geneva"/>
            </a:endParaRPr>
          </a:p>
        </p:txBody>
      </p:sp>
      <p:sp>
        <p:nvSpPr>
          <p:cNvPr id="4" name="Slide Number Placeholder 3"/>
          <p:cNvSpPr>
            <a:spLocks noGrp="1"/>
          </p:cNvSpPr>
          <p:nvPr>
            <p:ph type="sldNum" sz="quarter" idx="10"/>
          </p:nvPr>
        </p:nvSpPr>
        <p:spPr/>
        <p:txBody>
          <a:bodyPr/>
          <a:lstStyle/>
          <a:p>
            <a:fld id="{FD27859D-BD2F-ED4A-98D9-D354E2238587}" type="slidenum">
              <a:rPr lang="en-US" smtClean="0"/>
              <a:t>10</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baseline="0" dirty="0" smtClean="0"/>
              <a:t>La distribution de masse des étoiles à neutron étant très piquée, on s’attend à des reliquats de masse assez semblable, autour de 2.5 masses solaires, précisément l’intervalle où le ralentissement de la rotation du pulsar formé conditionne le temps de survie du reliquat</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lvl="1" indent="0" algn="l" defTabSz="457200" rtl="0" eaLnBrk="1" fontAlgn="auto" latinLnBrk="0" hangingPunct="1">
              <a:lnSpc>
                <a:spcPct val="100000"/>
              </a:lnSpc>
              <a:spcBef>
                <a:spcPts val="0"/>
              </a:spcBef>
              <a:spcAft>
                <a:spcPts val="0"/>
              </a:spcAft>
              <a:buClrTx/>
              <a:buSzTx/>
              <a:buFontTx/>
              <a:buNone/>
              <a:tabLst/>
              <a:defRPr/>
            </a:pPr>
            <a:r>
              <a:rPr lang="en-US" baseline="0" dirty="0" smtClean="0"/>
              <a:t>coordinateur d’une candidature pour ISSI workshop avec Tchekhovskoy, Bozzo, Ferreira, Postnov et al.</a:t>
            </a:r>
          </a:p>
        </p:txBody>
      </p:sp>
      <p:sp>
        <p:nvSpPr>
          <p:cNvPr id="4" name="Slide Number Placeholder 3"/>
          <p:cNvSpPr>
            <a:spLocks noGrp="1"/>
          </p:cNvSpPr>
          <p:nvPr>
            <p:ph type="sldNum" sz="quarter" idx="10"/>
          </p:nvPr>
        </p:nvSpPr>
        <p:spPr/>
        <p:txBody>
          <a:bodyPr/>
          <a:lstStyle/>
          <a:p>
            <a:fld id="{FD27859D-BD2F-ED4A-98D9-D354E2238587}" type="slidenum">
              <a:rPr lang="en-US" smtClean="0"/>
              <a:t>11</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Confrontation des résultats théoriques aux observations dans une binaire X de fore masse classique, Vela X-1</a:t>
            </a:r>
          </a:p>
          <a:p>
            <a:endParaRPr lang="en-US" baseline="0" dirty="0" smtClean="0"/>
          </a:p>
          <a:p>
            <a:r>
              <a:rPr lang="en-US" baseline="0" dirty="0" smtClean="0"/>
              <a:t>Vela X-1 vue par la tranche</a:t>
            </a:r>
          </a:p>
          <a:p>
            <a:endParaRPr lang="en-US" baseline="0" dirty="0" smtClean="0"/>
          </a:p>
          <a:p>
            <a:r>
              <a:rPr lang="en-US" baseline="0" dirty="0" smtClean="0"/>
              <a:t>Témoigne de la versatilité des setups numériques que j’ai conçues : pourrait aussi être appliqué aux vents de binaires en collision</a:t>
            </a:r>
          </a:p>
        </p:txBody>
      </p:sp>
      <p:sp>
        <p:nvSpPr>
          <p:cNvPr id="4" name="Slide Number Placeholder 3"/>
          <p:cNvSpPr>
            <a:spLocks noGrp="1"/>
          </p:cNvSpPr>
          <p:nvPr>
            <p:ph type="sldNum" sz="quarter" idx="10"/>
          </p:nvPr>
        </p:nvSpPr>
        <p:spPr/>
        <p:txBody>
          <a:bodyPr/>
          <a:lstStyle/>
          <a:p>
            <a:fld id="{FD27859D-BD2F-ED4A-98D9-D354E2238587}" type="slidenum">
              <a:rPr lang="en-US" smtClean="0"/>
              <a:t>12</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Paris Diderot (Sorbonne Paris Cité)</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13</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Intéractif : boîtiers-réponse individuels &amp; montages</a:t>
            </a:r>
          </a:p>
          <a:p>
            <a:endParaRPr lang="en-US" baseline="0" dirty="0" smtClean="0"/>
          </a:p>
          <a:p>
            <a:r>
              <a:rPr lang="en-US" baseline="0" dirty="0" smtClean="0"/>
              <a:t>Dans le cadre de l’UE de Mécanique du point dans laquelle je suis intervenu en 2e et 3e année de thèse, j’ai développé une applet Mathematica pour illustrer la notion de potentiel.</a:t>
            </a:r>
          </a:p>
          <a:p>
            <a:r>
              <a:rPr lang="en-US" baseline="0" dirty="0" smtClean="0"/>
              <a:t>Elle a été sélectionnée pour être hébergé sur le site de démonstration de Mathematica après une phase de reviewing</a:t>
            </a:r>
          </a:p>
          <a:p>
            <a:r>
              <a:rPr lang="en-US" baseline="0" dirty="0" smtClean="0"/>
              <a:t>Illustration de nombreux sujets</a:t>
            </a:r>
          </a:p>
          <a:p>
            <a:endParaRPr lang="en-US" baseline="0" dirty="0" smtClean="0"/>
          </a:p>
          <a:p>
            <a:r>
              <a:rPr lang="en-US" baseline="0" dirty="0" smtClean="0"/>
              <a:t>L1 :</a:t>
            </a:r>
          </a:p>
          <a:p>
            <a:r>
              <a:rPr lang="en-US" baseline="0" dirty="0" smtClean="0"/>
              <a:t>	- notion de potentiel</a:t>
            </a:r>
          </a:p>
          <a:p>
            <a:r>
              <a:rPr lang="en-US" baseline="0" dirty="0" smtClean="0"/>
              <a:t>	- référentiels et forces non-inertielles</a:t>
            </a:r>
          </a:p>
          <a:p>
            <a:r>
              <a:rPr lang="en-US" baseline="0" dirty="0" smtClean="0"/>
              <a:t>	- points d’équilibre et stabilité</a:t>
            </a:r>
          </a:p>
          <a:p>
            <a:endParaRPr lang="en-US" baseline="0" dirty="0" smtClean="0"/>
          </a:p>
          <a:p>
            <a:r>
              <a:rPr lang="en-US" baseline="0" dirty="0" smtClean="0"/>
              <a:t>L2 : </a:t>
            </a:r>
          </a:p>
          <a:p>
            <a:r>
              <a:rPr lang="en-US" baseline="0" dirty="0" smtClean="0"/>
              <a:t>	- paramètres d’échelle et de forme, invariance par changement d’échelle, adimensionnement (Navier-Stokes et le nombre de Reynolds)</a:t>
            </a:r>
          </a:p>
          <a:p>
            <a:endParaRPr lang="en-US" baseline="0" dirty="0" smtClean="0"/>
          </a:p>
          <a:p>
            <a:r>
              <a:rPr lang="en-US" baseline="0" dirty="0" smtClean="0"/>
              <a:t>L3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 en Physique non-linéaire, classification des points d’équilibre en fonction du déterminant et de la trace d’une matrice, celle associée au système d’équations différentielles autonomes (eg point-selle)</a:t>
            </a:r>
          </a:p>
          <a:p>
            <a:r>
              <a:rPr lang="en-US" baseline="0" dirty="0" smtClean="0"/>
              <a:t>	- équation d’Euler-Lagrange en Mécanique analytique &amp; théorème de Noether, avec un bon contre-exemple ici</a:t>
            </a:r>
          </a:p>
          <a:p>
            <a:r>
              <a:rPr lang="en-US" baseline="0" dirty="0" smtClean="0"/>
              <a:t>	- conservation de l’énergie d’un système hamiltonien : erreurs de troncation quand intégration numérique</a:t>
            </a:r>
          </a:p>
          <a:p>
            <a:endParaRPr lang="en-US" baseline="0" dirty="0" smtClean="0"/>
          </a:p>
          <a:p>
            <a:r>
              <a:rPr lang="en-US" baseline="0" dirty="0" smtClean="0"/>
              <a:t>Module pour traiter la viscosité sous forme de flux, ce qui m’a permis de résoudre numériquement des problèmes de type écoulement de Couette</a:t>
            </a:r>
          </a:p>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14</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smtClean="0"/>
              <a:t>J’ai rencontré </a:t>
            </a:r>
            <a:r>
              <a:rPr lang="en-US" dirty="0">
                <a:solidFill>
                  <a:srgbClr val="000000"/>
                </a:solidFill>
                <a:latin typeface="Geneva"/>
                <a:cs typeface="Geneva"/>
              </a:rPr>
              <a:t>Nadine Witkowski, présidente du conseil des enseignements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Geneva"/>
                <a:cs typeface="Geneva"/>
              </a:rPr>
              <a:t>TD en</a:t>
            </a:r>
            <a:r>
              <a:rPr lang="en-US" baseline="0" dirty="0">
                <a:solidFill>
                  <a:srgbClr val="000000"/>
                </a:solidFill>
                <a:latin typeface="Geneva"/>
                <a:cs typeface="Geneva"/>
              </a:rPr>
              <a:t> ½ groupe pour la résolution de problèmes w/ évaluation de la démarche</a:t>
            </a:r>
            <a:endParaRPr lang="en-US" dirty="0">
              <a:solidFill>
                <a:srgbClr val="000000"/>
              </a:solidFill>
              <a:latin typeface="Geneva"/>
              <a:cs typeface="Geneva"/>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smtClean="0">
              <a:solidFill>
                <a:srgbClr val="000000"/>
              </a:solidFill>
              <a:latin typeface="Geneva"/>
              <a:cs typeface="Geneva"/>
            </a:endParaRPr>
          </a:p>
          <a:p>
            <a:r>
              <a:rPr lang="en-US" baseline="0" dirty="0" smtClean="0"/>
              <a:t>Agnès Ma</a:t>
            </a:r>
            <a:r>
              <a:rPr lang="en-US" baseline="0" dirty="0" smtClean="0"/>
              <a:t>ître</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Logiciels </a:t>
            </a:r>
            <a:r>
              <a:rPr lang="en-US" sz="1200" kern="1200">
                <a:solidFill>
                  <a:schemeClr val="tx1"/>
                </a:solidFill>
                <a:effectLst/>
                <a:latin typeface="+mn-lt"/>
                <a:ea typeface="+mn-ea"/>
                <a:cs typeface="+mn-cs"/>
              </a:rPr>
              <a:t>d’acquisition et d’analyse des données </a:t>
            </a:r>
            <a:r>
              <a:rPr lang="en-US" sz="1200" kern="1200" baseline="0" dirty="0" smtClean="0">
                <a:solidFill>
                  <a:schemeClr val="tx1"/>
                </a:solidFill>
                <a:effectLst/>
                <a:latin typeface="+mn-lt"/>
                <a:ea typeface="+mn-ea"/>
                <a:cs typeface="+mn-cs"/>
              </a:rPr>
              <a:t>: </a:t>
            </a:r>
            <a:r>
              <a:rPr lang="en-US" baseline="0" dirty="0" smtClean="0"/>
              <a:t>Igor, LabVIEW, Matlab</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Concours spécial docteurs depuis 2017</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TP informatiques : mise en place de </a:t>
            </a:r>
            <a:r>
              <a:rPr lang="en-US" sz="1200" kern="1200">
                <a:solidFill>
                  <a:schemeClr val="tx1"/>
                </a:solidFill>
                <a:effectLst/>
                <a:latin typeface="+mn-lt"/>
                <a:ea typeface="+mn-ea"/>
                <a:cs typeface="+mn-cs"/>
              </a:rPr>
              <a:t>réseau de machines virtuelles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Avec</a:t>
            </a:r>
            <a:r>
              <a:rPr lang="en-US" sz="1200" kern="1200" baseline="0">
                <a:solidFill>
                  <a:schemeClr val="tx1"/>
                </a:solidFill>
                <a:effectLst/>
                <a:latin typeface="+mn-lt"/>
                <a:ea typeface="+mn-ea"/>
                <a:cs typeface="+mn-cs"/>
              </a:rPr>
              <a:t> Frédéric Daigne, TP numériques comme la résolution des équations de structure de Tolman-Oppenheimer-Volkoff dans une étoile à neutrons</a:t>
            </a:r>
            <a:endParaRPr lang="en-US"/>
          </a:p>
        </p:txBody>
      </p:sp>
      <p:sp>
        <p:nvSpPr>
          <p:cNvPr id="4" name="Slide Number Placeholder 3"/>
          <p:cNvSpPr>
            <a:spLocks noGrp="1"/>
          </p:cNvSpPr>
          <p:nvPr>
            <p:ph type="sldNum" sz="quarter" idx="10"/>
          </p:nvPr>
        </p:nvSpPr>
        <p:spPr/>
        <p:txBody>
          <a:bodyPr/>
          <a:lstStyle/>
          <a:p>
            <a:fld id="{FD27859D-BD2F-ED4A-98D9-D354E2238587}" type="slidenum">
              <a:rPr lang="en-US" smtClean="0"/>
              <a:t>15</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16</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Modélisation de l’absorption provoquée par la poussière et calcul du taux de perte de masse</a:t>
            </a:r>
          </a:p>
          <a:p>
            <a:endParaRPr lang="en-US" baseline="0" dirty="0" smtClean="0"/>
          </a:p>
          <a:p>
            <a:r>
              <a:rPr lang="en-US" baseline="0" dirty="0" smtClean="0"/>
              <a:t>A mon retour en France, c’est tout naturellement que l’attrait pour les objets compacts que j’ai développé au cours de mon année de M2 à l’Observatoire m’a amené à me tourner vers l’étude des binaires X</a:t>
            </a:r>
          </a:p>
        </p:txBody>
      </p:sp>
      <p:sp>
        <p:nvSpPr>
          <p:cNvPr id="4" name="Slide Number Placeholder 3"/>
          <p:cNvSpPr>
            <a:spLocks noGrp="1"/>
          </p:cNvSpPr>
          <p:nvPr>
            <p:ph type="sldNum" sz="quarter" idx="10"/>
          </p:nvPr>
        </p:nvSpPr>
        <p:spPr/>
        <p:txBody>
          <a:bodyPr/>
          <a:lstStyle/>
          <a:p>
            <a:fld id="{FD27859D-BD2F-ED4A-98D9-D354E2238587}" type="slidenum">
              <a:rPr lang="en-US" smtClean="0"/>
              <a:t>17</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Confrontation des résultats théoriques aux observations dans une binaire X de fore masse classique, Vela X-1</a:t>
            </a:r>
          </a:p>
          <a:p>
            <a:endParaRPr lang="en-US" baseline="0" dirty="0" smtClean="0"/>
          </a:p>
          <a:p>
            <a:r>
              <a:rPr lang="en-US" baseline="0" dirty="0" smtClean="0"/>
              <a:t>Vela X-1 vue par la tranche</a:t>
            </a:r>
          </a:p>
          <a:p>
            <a:endParaRPr lang="en-US" baseline="0" dirty="0" smtClean="0"/>
          </a:p>
          <a:p>
            <a:r>
              <a:rPr lang="en-US" baseline="0" dirty="0" smtClean="0"/>
              <a:t>Témoigne de la versatilité des setups numériques que j’ai conçues : pourrait aussi être appliqué aux vents de binaires en collision</a:t>
            </a:r>
          </a:p>
        </p:txBody>
      </p:sp>
      <p:sp>
        <p:nvSpPr>
          <p:cNvPr id="4" name="Slide Number Placeholder 3"/>
          <p:cNvSpPr>
            <a:spLocks noGrp="1"/>
          </p:cNvSpPr>
          <p:nvPr>
            <p:ph type="sldNum" sz="quarter" idx="10"/>
          </p:nvPr>
        </p:nvSpPr>
        <p:spPr/>
        <p:txBody>
          <a:bodyPr/>
          <a:lstStyle/>
          <a:p>
            <a:fld id="{FD27859D-BD2F-ED4A-98D9-D354E2238587}" type="slidenum">
              <a:rPr lang="en-US" smtClean="0"/>
              <a:t>18</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000000"/>
                </a:solidFill>
                <a:latin typeface="Geneva"/>
                <a:cs typeface="Geneva"/>
              </a:rPr>
              <a:t>Compressibles</a:t>
            </a:r>
            <a:r>
              <a:rPr lang="en-US" baseline="0">
                <a:solidFill>
                  <a:srgbClr val="000000"/>
                </a:solidFill>
                <a:latin typeface="Geneva"/>
                <a:cs typeface="Geneva"/>
              </a:rPr>
              <a:t> (pour capturer les chocs) et r</a:t>
            </a:r>
            <a:r>
              <a:rPr lang="en-US">
                <a:solidFill>
                  <a:srgbClr val="000000"/>
                </a:solidFill>
                <a:latin typeface="Geneva"/>
                <a:cs typeface="Geneva"/>
              </a:rPr>
              <a:t>ésistives</a:t>
            </a:r>
          </a:p>
          <a:p>
            <a:r>
              <a:rPr lang="en-US">
                <a:solidFill>
                  <a:srgbClr val="000000"/>
                </a:solidFill>
                <a:latin typeface="Geneva"/>
                <a:cs typeface="Geneva"/>
              </a:rPr>
              <a:t>Diverses sources qui peuvent être définies par l’utilisateur</a:t>
            </a:r>
          </a:p>
          <a:p>
            <a:endParaRPr lang="en-US">
              <a:solidFill>
                <a:srgbClr val="000000"/>
              </a:solidFill>
              <a:latin typeface="Geneva"/>
              <a:cs typeface="Geneva"/>
            </a:endParaRPr>
          </a:p>
          <a:p>
            <a:r>
              <a:rPr lang="en-US">
                <a:solidFill>
                  <a:srgbClr val="000000"/>
                </a:solidFill>
                <a:latin typeface="Geneva"/>
                <a:cs typeface="Geneva"/>
              </a:rPr>
              <a:t>Répertoire Git publique et open-source</a:t>
            </a:r>
          </a:p>
          <a:p>
            <a:r>
              <a:rPr lang="en-US" baseline="0">
                <a:solidFill>
                  <a:srgbClr val="000000"/>
                </a:solidFill>
                <a:latin typeface="Geneva"/>
                <a:cs typeface="Geneva"/>
              </a:rPr>
              <a:t>Structure modulaire pour simplifier son développement collaboratif</a:t>
            </a:r>
          </a:p>
          <a:p>
            <a:r>
              <a:rPr lang="en-US" baseline="0">
                <a:solidFill>
                  <a:srgbClr val="000000"/>
                </a:solidFill>
                <a:latin typeface="Geneva"/>
                <a:cs typeface="Geneva"/>
              </a:rPr>
              <a:t>Eulérien</a:t>
            </a:r>
          </a:p>
          <a:p>
            <a:r>
              <a:rPr lang="en-US" baseline="0">
                <a:solidFill>
                  <a:srgbClr val="000000"/>
                </a:solidFill>
                <a:latin typeface="Geneva"/>
                <a:cs typeface="Geneva"/>
              </a:rPr>
              <a:t>Schémas d’ordre élevé</a:t>
            </a:r>
          </a:p>
          <a:p>
            <a:endParaRPr lang="en-US" baseline="0">
              <a:solidFill>
                <a:srgbClr val="000000"/>
              </a:solidFill>
              <a:latin typeface="Geneva"/>
              <a:cs typeface="Geneva"/>
            </a:endParaRPr>
          </a:p>
          <a:p>
            <a:r>
              <a:rPr lang="en-US" baseline="0">
                <a:solidFill>
                  <a:srgbClr val="000000"/>
                </a:solidFill>
                <a:latin typeface="Geneva"/>
                <a:cs typeface="Geneva"/>
              </a:rPr>
              <a:t>grâce au temps de calcul qui m’a été accordé sur les super-calculateurs français et flammands</a:t>
            </a:r>
          </a:p>
          <a:p>
            <a:endParaRPr lang="en-US" baseline="0">
              <a:solidFill>
                <a:srgbClr val="000000"/>
              </a:solidFill>
              <a:latin typeface="Geneva"/>
              <a:cs typeface="Geneva"/>
            </a:endParaRPr>
          </a:p>
          <a:p>
            <a:r>
              <a:rPr lang="en-US" baseline="0">
                <a:solidFill>
                  <a:srgbClr val="000000"/>
                </a:solidFill>
                <a:latin typeface="Geneva"/>
                <a:cs typeface="Geneva"/>
              </a:rPr>
              <a:t>Parmi mes contributions les plus significatives</a:t>
            </a:r>
          </a:p>
          <a:p>
            <a:endParaRPr lang="en-US" baseline="0">
              <a:solidFill>
                <a:srgbClr val="000000"/>
              </a:solidFill>
              <a:latin typeface="Geneva"/>
              <a:cs typeface="Geneva"/>
            </a:endParaRPr>
          </a:p>
          <a:p>
            <a:r>
              <a:rPr lang="en-US" baseline="0">
                <a:solidFill>
                  <a:srgbClr val="000000"/>
                </a:solidFill>
                <a:latin typeface="Geneva"/>
                <a:cs typeface="Geneva"/>
              </a:rPr>
              <a:t>Mon rôle a été de faire la jonction entre les développeurs purs et les utilisateurs : tutoriels et hands-on sessions</a:t>
            </a:r>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19</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Servi d’une année de financement normalien pour réaliser un stage de recherche d’un an au Kavli Institute for Astrophysics du MIT</a:t>
            </a:r>
          </a:p>
          <a:p>
            <a:endParaRPr lang="en-US" baseline="0" dirty="0" smtClean="0"/>
          </a:p>
          <a:p>
            <a:r>
              <a:rPr lang="en-US" baseline="0" dirty="0" smtClean="0"/>
              <a:t>Bourse où je dispose de mon propre financement pour les voyages, le matériel, inviter des collaborateurs</a:t>
            </a:r>
          </a:p>
        </p:txBody>
      </p:sp>
      <p:sp>
        <p:nvSpPr>
          <p:cNvPr id="4" name="Slide Number Placeholder 3"/>
          <p:cNvSpPr>
            <a:spLocks noGrp="1"/>
          </p:cNvSpPr>
          <p:nvPr>
            <p:ph type="sldNum" sz="quarter" idx="10"/>
          </p:nvPr>
        </p:nvSpPr>
        <p:spPr/>
        <p:txBody>
          <a:bodyPr/>
          <a:lstStyle/>
          <a:p>
            <a:fld id="{FD27859D-BD2F-ED4A-98D9-D354E2238587}" type="slidenum">
              <a:rPr lang="en-US" smtClean="0"/>
              <a:t>2</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20</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21</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fr-FR" sz="1200" kern="1200">
                <a:solidFill>
                  <a:schemeClr val="tx1"/>
                </a:solidFill>
                <a:effectLst/>
                <a:latin typeface="+mn-lt"/>
                <a:ea typeface="+mn-ea"/>
                <a:cs typeface="+mn-cs"/>
              </a:rPr>
              <a:t>Different components of the ejecta from NS–NS mergers and the dependence of their kilonova emission on the observer viewing angle, θobs, relative to the binary axis, in the case of prompt BH forma- tion (</a:t>
            </a:r>
            <a:r>
              <a:rPr lang="fr-FR" sz="1200" i="1" kern="1200">
                <a:solidFill>
                  <a:schemeClr val="tx1"/>
                </a:solidFill>
                <a:effectLst/>
                <a:latin typeface="+mn-lt"/>
                <a:ea typeface="+mn-ea"/>
                <a:cs typeface="+mn-cs"/>
              </a:rPr>
              <a:t>top panel</a:t>
            </a:r>
            <a:r>
              <a:rPr lang="fr-FR" sz="1200" kern="1200">
                <a:solidFill>
                  <a:schemeClr val="tx1"/>
                </a:solidFill>
                <a:effectLst/>
                <a:latin typeface="+mn-lt"/>
                <a:ea typeface="+mn-ea"/>
                <a:cs typeface="+mn-cs"/>
              </a:rPr>
              <a:t>) and a long-lived magnetar remnant (</a:t>
            </a:r>
            <a:r>
              <a:rPr lang="fr-FR" sz="1200" i="1" kern="1200">
                <a:solidFill>
                  <a:schemeClr val="tx1"/>
                </a:solidFill>
                <a:effectLst/>
                <a:latin typeface="+mn-lt"/>
                <a:ea typeface="+mn-ea"/>
                <a:cs typeface="+mn-cs"/>
              </a:rPr>
              <a:t>bottom panel</a:t>
            </a:r>
            <a:r>
              <a:rPr lang="fr-FR" sz="1200" kern="1200">
                <a:solidFill>
                  <a:schemeClr val="tx1"/>
                </a:solidFill>
                <a:effectLst/>
                <a:latin typeface="+mn-lt"/>
                <a:ea typeface="+mn-ea"/>
                <a:cs typeface="+mn-cs"/>
              </a:rPr>
              <a:t>). In both cases, the dynamical ejecta in the equatorial plane is highly neutron-rich (</a:t>
            </a:r>
            <a:r>
              <a:rPr lang="fr-FR" sz="1200" i="1" kern="1200">
                <a:solidFill>
                  <a:schemeClr val="tx1"/>
                </a:solidFill>
                <a:effectLst/>
                <a:latin typeface="+mn-lt"/>
                <a:ea typeface="+mn-ea"/>
                <a:cs typeface="+mn-cs"/>
              </a:rPr>
              <a:t>Ye </a:t>
            </a:r>
            <a:r>
              <a:rPr lang="fr-FR" sz="1200" kern="1200">
                <a:solidFill>
                  <a:schemeClr val="tx1"/>
                </a:solidFill>
                <a:effectLst/>
                <a:latin typeface="+mn-lt"/>
                <a:ea typeface="+mn-ea"/>
                <a:cs typeface="+mn-cs"/>
              </a:rPr>
              <a:t>􏴃 0.1), producing lanthanides and correspondingly “</a:t>
            </a:r>
            <a:r>
              <a:rPr lang="fr-FR" sz="1200" i="1" kern="1200">
                <a:solidFill>
                  <a:schemeClr val="tx1"/>
                </a:solidFill>
                <a:effectLst/>
                <a:latin typeface="+mn-lt"/>
                <a:ea typeface="+mn-ea"/>
                <a:cs typeface="+mn-cs"/>
              </a:rPr>
              <a:t>red</a:t>
            </a:r>
            <a:r>
              <a:rPr lang="fr-FR" sz="1200" kern="1200">
                <a:solidFill>
                  <a:schemeClr val="tx1"/>
                </a:solidFill>
                <a:effectLst/>
                <a:latin typeface="+mn-lt"/>
                <a:ea typeface="+mn-ea"/>
                <a:cs typeface="+mn-cs"/>
              </a:rPr>
              <a:t>” kilonova emission peaking at NIR wavelengths. Mass ejected dynamically in the polar directions by shock heating may be sufficiently neutron-poor (</a:t>
            </a:r>
            <a:r>
              <a:rPr lang="fr-FR" sz="1200" i="1" kern="1200">
                <a:solidFill>
                  <a:schemeClr val="tx1"/>
                </a:solidFill>
                <a:effectLst/>
                <a:latin typeface="+mn-lt"/>
                <a:ea typeface="+mn-ea"/>
                <a:cs typeface="+mn-cs"/>
              </a:rPr>
              <a:t>Ye </a:t>
            </a:r>
            <a:r>
              <a:rPr lang="fr-FR" sz="1200" kern="1200">
                <a:solidFill>
                  <a:schemeClr val="tx1"/>
                </a:solidFill>
                <a:effectLst/>
                <a:latin typeface="+mn-lt"/>
                <a:ea typeface="+mn-ea"/>
                <a:cs typeface="+mn-cs"/>
              </a:rPr>
              <a:t>􏴂 0.3; Wanajo et al. 2014b) to preclude Lanthanide produc- tion, instead powering “</a:t>
            </a:r>
            <a:r>
              <a:rPr lang="fr-FR" sz="1200" i="1" kern="1200">
                <a:solidFill>
                  <a:schemeClr val="tx1"/>
                </a:solidFill>
                <a:effectLst/>
                <a:latin typeface="+mn-lt"/>
                <a:ea typeface="+mn-ea"/>
                <a:cs typeface="+mn-cs"/>
              </a:rPr>
              <a:t>blue</a:t>
            </a:r>
            <a:r>
              <a:rPr lang="fr-FR" sz="1200" kern="1200">
                <a:solidFill>
                  <a:schemeClr val="tx1"/>
                </a:solidFill>
                <a:effectLst/>
                <a:latin typeface="+mn-lt"/>
                <a:ea typeface="+mn-ea"/>
                <a:cs typeface="+mn-cs"/>
              </a:rPr>
              <a:t>” kilonova emission at optical wavelengths (although this component may be suppressed if BH formation is extremely prompt). The outermost layers of the polar ejecta may contain free neutrons, the decay of which powers a UV transient lasting a few hours following the merger (Sect. 4.1.3). The innermost layers of the ejecta originate from accretion disk outflows, which are likely to emerge more isotropically. When BH formation is prompt, this matter is also mainly neutron-rich, powering red kilonova emission (Just et al. 2015; Wu et al. 2016). If the remnant is instead long-lived, then neutrinos from the NS remnant can increase the electron fraction of the disk outflows to suppress Lanthanide production and result in blue disk wind emission (Metzger and Fernández 2014; Perego et al. 2014; Martin et al. 2015). Energy input from the central accreting BH (</a:t>
            </a:r>
            <a:r>
              <a:rPr lang="fr-FR" sz="1200" i="1" kern="1200">
                <a:solidFill>
                  <a:schemeClr val="tx1"/>
                </a:solidFill>
                <a:effectLst/>
                <a:latin typeface="+mn-lt"/>
                <a:ea typeface="+mn-ea"/>
                <a:cs typeface="+mn-cs"/>
              </a:rPr>
              <a:t>top panel</a:t>
            </a:r>
            <a:r>
              <a:rPr lang="fr-FR" sz="1200" kern="1200">
                <a:solidFill>
                  <a:schemeClr val="tx1"/>
                </a:solidFill>
                <a:effectLst/>
                <a:latin typeface="+mn-lt"/>
                <a:ea typeface="+mn-ea"/>
                <a:cs typeface="+mn-cs"/>
              </a:rPr>
              <a:t>) or magnetar remnant (</a:t>
            </a:r>
            <a:r>
              <a:rPr lang="fr-FR" sz="1200" i="1" kern="1200">
                <a:solidFill>
                  <a:schemeClr val="tx1"/>
                </a:solidFill>
                <a:effectLst/>
                <a:latin typeface="+mn-lt"/>
                <a:ea typeface="+mn-ea"/>
                <a:cs typeface="+mn-cs"/>
              </a:rPr>
              <a:t>bottom panel</a:t>
            </a:r>
            <a:r>
              <a:rPr lang="fr-FR" sz="1200" kern="1200">
                <a:solidFill>
                  <a:schemeClr val="tx1"/>
                </a:solidFill>
                <a:effectLst/>
                <a:latin typeface="+mn-lt"/>
                <a:ea typeface="+mn-ea"/>
                <a:cs typeface="+mn-cs"/>
              </a:rPr>
              <a:t>) enhance the kilonova luminosity compared to the purely radioactive-powered case (Sect. 4.2) </a:t>
            </a:r>
            <a:endParaRPr lang="fr-FR"/>
          </a:p>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22</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23</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24</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25</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srgbClr val="000000"/>
                </a:solidFill>
                <a:latin typeface="Geneva"/>
                <a:cs typeface="Geneva"/>
              </a:rPr>
              <a:t>TRANSITION : HMXBs possible progéniteurs des coalescences</a:t>
            </a:r>
            <a:endParaRPr lang="en-US" baseline="0" dirty="0" smtClean="0"/>
          </a:p>
          <a:p>
            <a:endParaRPr lang="en-US" baseline="0" dirty="0" smtClean="0"/>
          </a:p>
          <a:p>
            <a:r>
              <a:rPr lang="en-US" baseline="0" dirty="0" smtClean="0"/>
              <a:t>En Août 2017</a:t>
            </a:r>
          </a:p>
          <a:p>
            <a:r>
              <a:rPr lang="en-US" baseline="0" dirty="0" smtClean="0"/>
              <a:t>Astronomie multi-messager : GW + photons</a:t>
            </a:r>
          </a:p>
          <a:p>
            <a:endParaRPr lang="en-US" baseline="0" dirty="0" smtClean="0"/>
          </a:p>
          <a:p>
            <a:r>
              <a:rPr lang="en-US" baseline="0" dirty="0" smtClean="0"/>
              <a:t>Identification et caractérisation des différentes composantes responsables de l’émission électromagnétique</a:t>
            </a:r>
          </a:p>
          <a:p>
            <a:endParaRPr lang="en-US" baseline="0" dirty="0" smtClean="0"/>
          </a:p>
          <a:p>
            <a:r>
              <a:rPr lang="en-US" baseline="0" dirty="0" smtClean="0"/>
              <a:t>Importance des contreparties optiques : détermination du décalage vers le rouge qui permet, avec la détermination de la distance, de remonter aux paramètres cosmologiques</a:t>
            </a:r>
          </a:p>
          <a:p>
            <a:endParaRPr lang="en-US" baseline="0" dirty="0" smtClean="0"/>
          </a:p>
          <a:p>
            <a:r>
              <a:rPr lang="en-US" baseline="0" dirty="0" smtClean="0"/>
              <a:t>Avec aussi, potentiellement, précurseurs dû à la reconnection entre magnétosphères</a:t>
            </a:r>
          </a:p>
          <a:p>
            <a:endParaRPr lang="en-US" baseline="0" dirty="0" smtClean="0"/>
          </a:p>
          <a:p>
            <a:r>
              <a:rPr lang="en-US" baseline="0" dirty="0" smtClean="0"/>
              <a:t>Contributions relatives des sources de chauffage reste à explorer</a:t>
            </a:r>
          </a:p>
          <a:p>
            <a:endParaRPr lang="en-US" baseline="0" dirty="0" smtClean="0"/>
          </a:p>
          <a:p>
            <a:r>
              <a:rPr lang="en-US" baseline="0" dirty="0" smtClean="0"/>
              <a:t>Est-ce possible de lancer un jet sans formation d’un trou noir? Si non, pourquoi la kilonova était-elle si bleue?</a:t>
            </a:r>
          </a:p>
          <a:p>
            <a:endParaRPr lang="en-US" baseline="0" dirty="0" smtClean="0"/>
          </a:p>
          <a:p>
            <a:r>
              <a:rPr lang="en-US" baseline="0" dirty="0" smtClean="0"/>
              <a:t>Innattendu : galaxie hôte aussi</a:t>
            </a:r>
          </a:p>
          <a:p>
            <a:endParaRPr lang="en-US" baseline="0" dirty="0" smtClean="0"/>
          </a:p>
          <a:p>
            <a:r>
              <a:rPr lang="en-US" baseline="0" dirty="0" smtClean="0"/>
              <a:t>Court, moyen et long terme</a:t>
            </a:r>
          </a:p>
        </p:txBody>
      </p:sp>
      <p:sp>
        <p:nvSpPr>
          <p:cNvPr id="4" name="Slide Number Placeholder 3"/>
          <p:cNvSpPr>
            <a:spLocks noGrp="1"/>
          </p:cNvSpPr>
          <p:nvPr>
            <p:ph type="sldNum" sz="quarter" idx="10"/>
          </p:nvPr>
        </p:nvSpPr>
        <p:spPr/>
        <p:txBody>
          <a:bodyPr/>
          <a:lstStyle/>
          <a:p>
            <a:fld id="{FD27859D-BD2F-ED4A-98D9-D354E2238587}" type="slidenum">
              <a:rPr lang="en-US" smtClean="0"/>
              <a:t>26</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27</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Confrontation des résultats théoriques aux observations dans une binaire X de fore masse classique, Vela X-1</a:t>
            </a:r>
          </a:p>
          <a:p>
            <a:endParaRPr lang="en-US" baseline="0" dirty="0" smtClean="0"/>
          </a:p>
          <a:p>
            <a:r>
              <a:rPr lang="en-US" baseline="0" dirty="0" smtClean="0"/>
              <a:t>Vela X-1 vue par la tranche</a:t>
            </a:r>
          </a:p>
          <a:p>
            <a:endParaRPr lang="en-US" baseline="0" dirty="0" smtClean="0"/>
          </a:p>
          <a:p>
            <a:r>
              <a:rPr lang="en-US" baseline="0" dirty="0" smtClean="0"/>
              <a:t>Témoigne de la versatilité des setups numériques que j’ai conçues : pourrait aussi être appliqué aux vents de binaires en collision</a:t>
            </a:r>
          </a:p>
        </p:txBody>
      </p:sp>
      <p:sp>
        <p:nvSpPr>
          <p:cNvPr id="4" name="Slide Number Placeholder 3"/>
          <p:cNvSpPr>
            <a:spLocks noGrp="1"/>
          </p:cNvSpPr>
          <p:nvPr>
            <p:ph type="sldNum" sz="quarter" idx="10"/>
          </p:nvPr>
        </p:nvSpPr>
        <p:spPr/>
        <p:txBody>
          <a:bodyPr/>
          <a:lstStyle/>
          <a:p>
            <a:fld id="{FD27859D-BD2F-ED4A-98D9-D354E2238587}" type="slidenum">
              <a:rPr lang="en-US" smtClean="0"/>
              <a:t>28</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aseline="0" dirty="0" smtClean="0"/>
              <a:t>Par massive j’entends plus de 8 masses solaires donc des objets amenés à former un objet compact ie une étoile à neutron ou un trou noir.</a:t>
            </a:r>
          </a:p>
          <a:p>
            <a:pPr marL="228600" indent="-228600">
              <a:buAutoNum type="arabicPeriod"/>
            </a:pPr>
            <a:endParaRPr lang="en-US" baseline="0" dirty="0" smtClean="0"/>
          </a:p>
          <a:p>
            <a:pPr marL="228600" indent="-228600">
              <a:buAutoNum type="arabicPeriod"/>
            </a:pPr>
            <a:r>
              <a:rPr lang="en-US" baseline="0" dirty="0" smtClean="0"/>
              <a:t>Détections historiques, en 2015 puis 2017</a:t>
            </a:r>
          </a:p>
          <a:p>
            <a:pPr marL="0" indent="0">
              <a:buNone/>
            </a:pPr>
            <a:r>
              <a:rPr lang="en-US" baseline="0" dirty="0" smtClean="0"/>
              <a:t>Spiral</a:t>
            </a:r>
          </a:p>
          <a:p>
            <a:pPr marL="0" indent="0">
              <a:buNone/>
            </a:pPr>
            <a:r>
              <a:rPr lang="en-US" baseline="0" dirty="0" smtClean="0"/>
              <a:t>Chirp masse &amp; spin</a:t>
            </a:r>
          </a:p>
          <a:p>
            <a:endParaRPr lang="en-US" baseline="0" dirty="0" smtClean="0"/>
          </a:p>
          <a:p>
            <a:r>
              <a:rPr lang="en-US" baseline="0" dirty="0" smtClean="0"/>
              <a:t>2. Masse maximale</a:t>
            </a:r>
          </a:p>
          <a:p>
            <a:r>
              <a:rPr lang="en-US" baseline="0" dirty="0" smtClean="0"/>
              <a:t>Origine? Dipole?</a:t>
            </a:r>
          </a:p>
          <a:p>
            <a:r>
              <a:rPr lang="en-US" baseline="0" dirty="0" smtClean="0"/>
              <a:t>Croûte, séisme stellaire, sauts (glitches) dans période de rotation, ralentissement =&gt; moment d’inertie</a:t>
            </a:r>
          </a:p>
          <a:p>
            <a:endParaRPr lang="en-US" baseline="0" dirty="0" smtClean="0"/>
          </a:p>
          <a:p>
            <a:r>
              <a:rPr lang="en-US" baseline="0" dirty="0" smtClean="0"/>
              <a:t>3. Accrétion-éjection</a:t>
            </a:r>
          </a:p>
          <a:p>
            <a:r>
              <a:rPr lang="en-US" baseline="0" dirty="0" smtClean="0"/>
              <a:t>Production de paires</a:t>
            </a:r>
          </a:p>
          <a:p>
            <a:r>
              <a:rPr lang="en-US" baseline="0" dirty="0" smtClean="0"/>
              <a:t>Sursauts radio rapides et binaires gamma</a:t>
            </a:r>
          </a:p>
          <a:p>
            <a:endParaRPr lang="en-US" baseline="0" dirty="0" smtClean="0"/>
          </a:p>
          <a:p>
            <a:r>
              <a:rPr lang="en-US" baseline="0" dirty="0" smtClean="0"/>
              <a:t>4. Incertitude importante subsiste sur le taux de perte de masse des étoiles massives, en grande partie parce que les diagnostiques utilisés dépendent de la micro-structure du vent, en grande partie inconnue</a:t>
            </a:r>
          </a:p>
        </p:txBody>
      </p:sp>
      <p:sp>
        <p:nvSpPr>
          <p:cNvPr id="4" name="Slide Number Placeholder 3"/>
          <p:cNvSpPr>
            <a:spLocks noGrp="1"/>
          </p:cNvSpPr>
          <p:nvPr>
            <p:ph type="sldNum" sz="quarter" idx="10"/>
          </p:nvPr>
        </p:nvSpPr>
        <p:spPr/>
        <p:txBody>
          <a:bodyPr/>
          <a:lstStyle/>
          <a:p>
            <a:fld id="{FD27859D-BD2F-ED4A-98D9-D354E2238587}" type="slidenum">
              <a:rPr lang="en-US" smtClean="0"/>
              <a:t>3</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Le transfert de matière se fait via la capture d’une fraction du vent de l’étoile massive par l’objet compact</a:t>
            </a:r>
          </a:p>
          <a:p>
            <a:endParaRPr lang="en-US" baseline="0" dirty="0" smtClean="0"/>
          </a:p>
          <a:p>
            <a:r>
              <a:rPr lang="en-US" baseline="0" dirty="0" smtClean="0"/>
              <a:t>Structures à l’échelle orbitale en plus des clumps de petite dimension</a:t>
            </a:r>
          </a:p>
          <a:p>
            <a:endParaRPr lang="en-US" baseline="0" dirty="0" smtClean="0"/>
          </a:p>
          <a:p>
            <a:r>
              <a:rPr lang="en-US" baseline="0" dirty="0" smtClean="0"/>
              <a:t>Comment se manifestent ces structures pour un observateur?</a:t>
            </a:r>
          </a:p>
          <a:p>
            <a:endParaRPr lang="en-US" baseline="0" dirty="0" smtClean="0"/>
          </a:p>
          <a:p>
            <a:r>
              <a:rPr lang="en-US" baseline="0" dirty="0" smtClean="0"/>
              <a:t>Pourquoi ça importe?</a:t>
            </a:r>
          </a:p>
          <a:p>
            <a:r>
              <a:rPr lang="en-US" baseline="0" dirty="0" smtClean="0"/>
              <a:t>	- impact de la binarité sur l’évolution des étoiles de forte masse</a:t>
            </a:r>
          </a:p>
          <a:p>
            <a:r>
              <a:rPr lang="en-US" baseline="0" dirty="0" smtClean="0"/>
              <a:t>	- évolution du moment angulaire =&gt; taux de coalescence en un temps de Hubble</a:t>
            </a:r>
          </a:p>
          <a:p>
            <a:r>
              <a:rPr lang="en-US" baseline="0" dirty="0" smtClean="0"/>
              <a:t>	- EOS des NS par la mesure de la masse de l’étoile à neutron</a:t>
            </a:r>
          </a:p>
          <a:p>
            <a:r>
              <a:rPr lang="en-US" baseline="0" dirty="0" smtClean="0"/>
              <a:t>	- dans une moindre mesure, la contrainte de la GR en champ fort</a:t>
            </a:r>
          </a:p>
          <a:p>
            <a:endParaRPr lang="en-US" baseline="0" dirty="0" smtClean="0"/>
          </a:p>
          <a:p>
            <a:r>
              <a:rPr lang="en-US" baseline="0" dirty="0" smtClean="0"/>
              <a:t>Problème multi-échelle (6 odm) et multi-physique : radiative, HD, MHD, GR</a:t>
            </a:r>
          </a:p>
          <a:p>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4</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000000"/>
                </a:solidFill>
                <a:latin typeface="Geneva"/>
                <a:cs typeface="Geneva"/>
              </a:rPr>
              <a:t>Compressibles</a:t>
            </a:r>
            <a:r>
              <a:rPr lang="en-US" baseline="0">
                <a:solidFill>
                  <a:srgbClr val="000000"/>
                </a:solidFill>
                <a:latin typeface="Geneva"/>
                <a:cs typeface="Geneva"/>
              </a:rPr>
              <a:t> (pour capturer les chocs) et r</a:t>
            </a:r>
            <a:r>
              <a:rPr lang="en-US">
                <a:solidFill>
                  <a:srgbClr val="000000"/>
                </a:solidFill>
                <a:latin typeface="Geneva"/>
                <a:cs typeface="Geneva"/>
              </a:rPr>
              <a:t>ésistives</a:t>
            </a:r>
          </a:p>
          <a:p>
            <a:r>
              <a:rPr lang="en-US">
                <a:solidFill>
                  <a:srgbClr val="000000"/>
                </a:solidFill>
                <a:latin typeface="Geneva"/>
                <a:cs typeface="Geneva"/>
              </a:rPr>
              <a:t>Diverses sources qui peuvent être définies par l’utilisateur</a:t>
            </a:r>
          </a:p>
          <a:p>
            <a:endParaRPr lang="en-US">
              <a:solidFill>
                <a:srgbClr val="000000"/>
              </a:solidFill>
              <a:latin typeface="Geneva"/>
              <a:cs typeface="Geneva"/>
            </a:endParaRPr>
          </a:p>
          <a:p>
            <a:r>
              <a:rPr lang="en-US">
                <a:solidFill>
                  <a:srgbClr val="000000"/>
                </a:solidFill>
                <a:latin typeface="Geneva"/>
                <a:cs typeface="Geneva"/>
              </a:rPr>
              <a:t>Répertoire Git publique et open-source</a:t>
            </a:r>
          </a:p>
          <a:p>
            <a:r>
              <a:rPr lang="en-US" baseline="0">
                <a:solidFill>
                  <a:srgbClr val="000000"/>
                </a:solidFill>
                <a:latin typeface="Geneva"/>
                <a:cs typeface="Geneva"/>
              </a:rPr>
              <a:t>Structure modulaire pour simplifier son développement collaboratif</a:t>
            </a:r>
          </a:p>
          <a:p>
            <a:r>
              <a:rPr lang="en-US" baseline="0">
                <a:solidFill>
                  <a:srgbClr val="000000"/>
                </a:solidFill>
                <a:latin typeface="Geneva"/>
                <a:cs typeface="Geneva"/>
              </a:rPr>
              <a:t>Eulérien</a:t>
            </a:r>
          </a:p>
          <a:p>
            <a:r>
              <a:rPr lang="en-US" baseline="0">
                <a:solidFill>
                  <a:srgbClr val="000000"/>
                </a:solidFill>
                <a:latin typeface="Geneva"/>
                <a:cs typeface="Geneva"/>
              </a:rPr>
              <a:t>Schémas d’ordre élevé</a:t>
            </a:r>
          </a:p>
          <a:p>
            <a:endParaRPr lang="en-US" baseline="0">
              <a:solidFill>
                <a:srgbClr val="000000"/>
              </a:solidFill>
              <a:latin typeface="Geneva"/>
              <a:cs typeface="Geneva"/>
            </a:endParaRPr>
          </a:p>
          <a:p>
            <a:r>
              <a:rPr lang="en-US" baseline="0">
                <a:solidFill>
                  <a:srgbClr val="000000"/>
                </a:solidFill>
                <a:latin typeface="Geneva"/>
                <a:cs typeface="Geneva"/>
              </a:rPr>
              <a:t>grâce au temps de calcul qui m’a été accordé sur les super-calculateurs français et flammands</a:t>
            </a:r>
          </a:p>
          <a:p>
            <a:endParaRPr lang="en-US" baseline="0">
              <a:solidFill>
                <a:srgbClr val="000000"/>
              </a:solidFill>
              <a:latin typeface="Geneva"/>
              <a:cs typeface="Geneva"/>
            </a:endParaRPr>
          </a:p>
          <a:p>
            <a:r>
              <a:rPr lang="en-US" baseline="0">
                <a:solidFill>
                  <a:srgbClr val="000000"/>
                </a:solidFill>
                <a:latin typeface="Geneva"/>
                <a:cs typeface="Geneva"/>
              </a:rPr>
              <a:t>Parmi mes contributions les plus significatives</a:t>
            </a:r>
          </a:p>
          <a:p>
            <a:endParaRPr lang="en-US" baseline="0">
              <a:solidFill>
                <a:srgbClr val="000000"/>
              </a:solidFill>
              <a:latin typeface="Geneva"/>
              <a:cs typeface="Geneva"/>
            </a:endParaRPr>
          </a:p>
          <a:p>
            <a:r>
              <a:rPr lang="en-US" baseline="0">
                <a:solidFill>
                  <a:srgbClr val="000000"/>
                </a:solidFill>
                <a:latin typeface="Geneva"/>
                <a:cs typeface="Geneva"/>
              </a:rPr>
              <a:t>Mon rôle a été de faire la jonction entre les développeurs purs et les utilisateurs : tutoriels et hands-on sessions</a:t>
            </a:r>
            <a:endParaRPr lang="en-US" baseline="0" dirty="0" smtClean="0"/>
          </a:p>
        </p:txBody>
      </p:sp>
      <p:sp>
        <p:nvSpPr>
          <p:cNvPr id="4" name="Slide Number Placeholder 3"/>
          <p:cNvSpPr>
            <a:spLocks noGrp="1"/>
          </p:cNvSpPr>
          <p:nvPr>
            <p:ph type="sldNum" sz="quarter" idx="10"/>
          </p:nvPr>
        </p:nvSpPr>
        <p:spPr/>
        <p:txBody>
          <a:bodyPr/>
          <a:lstStyle/>
          <a:p>
            <a:fld id="{FD27859D-BD2F-ED4A-98D9-D354E2238587}" type="slidenum">
              <a:rPr lang="en-US" smtClean="0"/>
              <a:t>5</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Transition : utilisation de cette grille auto-similaire</a:t>
            </a:r>
          </a:p>
          <a:p>
            <a:endParaRPr lang="en-US" baseline="0" dirty="0" smtClean="0"/>
          </a:p>
          <a:p>
            <a:r>
              <a:rPr lang="en-US" baseline="0" dirty="0" smtClean="0"/>
              <a:t>1e fois que les prédictions de Thierry Foglizzo &amp; Maximilian Ruffert sur la topologie de la surface sonique étaient validées numériquement</a:t>
            </a:r>
          </a:p>
          <a:p>
            <a:endParaRPr lang="en-US" baseline="0" dirty="0" smtClean="0"/>
          </a:p>
          <a:p>
            <a:r>
              <a:rPr lang="en-US" baseline="0" dirty="0" smtClean="0"/>
              <a:t>C’est l’accrétion de matière qui produit la luminosité X observée</a:t>
            </a:r>
          </a:p>
        </p:txBody>
      </p:sp>
      <p:sp>
        <p:nvSpPr>
          <p:cNvPr id="4" name="Slide Number Placeholder 3"/>
          <p:cNvSpPr>
            <a:spLocks noGrp="1"/>
          </p:cNvSpPr>
          <p:nvPr>
            <p:ph type="sldNum" sz="quarter" idx="10"/>
          </p:nvPr>
        </p:nvSpPr>
        <p:spPr/>
        <p:txBody>
          <a:bodyPr/>
          <a:lstStyle/>
          <a:p>
            <a:fld id="{FD27859D-BD2F-ED4A-98D9-D354E2238587}" type="slidenum">
              <a:rPr lang="en-US" smtClean="0"/>
              <a:t>6</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Jet dans Cygnus X-1 + émission de disque dans l’état haut-mou</a:t>
            </a:r>
          </a:p>
          <a:p>
            <a:endParaRPr lang="en-US" baseline="0" dirty="0" smtClean="0"/>
          </a:p>
          <a:p>
            <a:r>
              <a:rPr lang="en-US" baseline="0" dirty="0" smtClean="0"/>
              <a:t>Vela X-1 : absorption plus importante, l’excès en X mous est peut-être un disque? Campagne d’observation menée par Nathalie Degenaar pour identifier l’émission radio produite par un éventuel jet</a:t>
            </a:r>
          </a:p>
          <a:p>
            <a:endParaRPr lang="en-US" baseline="0" dirty="0" smtClean="0"/>
          </a:p>
          <a:p>
            <a:r>
              <a:rPr lang="en-US" baseline="0" dirty="0" smtClean="0"/>
              <a:t>Dans le plan orbital, la ligne en noir représente les domaines respectifs d’influence gravitationnelle des deux corps, ce que l’on appelle les lobes de Roche. Focalisation du vent dans le plan orbital, un effet que ne couvrent pas les approches semi-analytiques </a:t>
            </a:r>
          </a:p>
        </p:txBody>
      </p:sp>
      <p:sp>
        <p:nvSpPr>
          <p:cNvPr id="4" name="Slide Number Placeholder 3"/>
          <p:cNvSpPr>
            <a:spLocks noGrp="1"/>
          </p:cNvSpPr>
          <p:nvPr>
            <p:ph type="sldNum" sz="quarter" idx="10"/>
          </p:nvPr>
        </p:nvSpPr>
        <p:spPr/>
        <p:txBody>
          <a:bodyPr/>
          <a:lstStyle/>
          <a:p>
            <a:fld id="{FD27859D-BD2F-ED4A-98D9-D354E2238587}" type="slidenum">
              <a:rPr lang="en-US" smtClean="0"/>
              <a:t>7</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srgbClr val="000000"/>
                </a:solidFill>
                <a:latin typeface="Geneva"/>
                <a:cs typeface="Geneva"/>
              </a:rPr>
              <a:t>TRANSITION : HMXBs possible progéniteurs des coalescences</a:t>
            </a:r>
            <a:endParaRPr lang="en-US" baseline="0" dirty="0" smtClean="0"/>
          </a:p>
          <a:p>
            <a:endParaRPr lang="en-US" baseline="0" dirty="0" smtClean="0"/>
          </a:p>
          <a:p>
            <a:r>
              <a:rPr lang="en-US" baseline="0" dirty="0" smtClean="0"/>
              <a:t>En Août 2017</a:t>
            </a:r>
          </a:p>
          <a:p>
            <a:r>
              <a:rPr lang="en-US" baseline="0" dirty="0" smtClean="0"/>
              <a:t>Astronomie multi-messager : GW + photons</a:t>
            </a:r>
          </a:p>
          <a:p>
            <a:endParaRPr lang="en-US" baseline="0" dirty="0" smtClean="0"/>
          </a:p>
          <a:p>
            <a:r>
              <a:rPr lang="en-US" baseline="0" dirty="0" smtClean="0"/>
              <a:t>Identification et caractérisation des différentes composantes responsables de l’émission électromagnétique</a:t>
            </a:r>
          </a:p>
          <a:p>
            <a:endParaRPr lang="en-US" baseline="0" dirty="0" smtClean="0"/>
          </a:p>
          <a:p>
            <a:r>
              <a:rPr lang="en-US" baseline="0" dirty="0" smtClean="0"/>
              <a:t>Importance des contreparties optiques : détermination du décalage vers le rouge qui permet, avec la détermination de la distance, de remonter aux paramètres cosmologiques</a:t>
            </a:r>
          </a:p>
          <a:p>
            <a:endParaRPr lang="en-US" baseline="0" dirty="0" smtClean="0"/>
          </a:p>
          <a:p>
            <a:r>
              <a:rPr lang="en-US" baseline="0" dirty="0" smtClean="0"/>
              <a:t>Avec aussi, potentiellement, précurseurs dû à la reconnection entre magnétosphères</a:t>
            </a:r>
          </a:p>
          <a:p>
            <a:endParaRPr lang="en-US" baseline="0" dirty="0" smtClean="0"/>
          </a:p>
          <a:p>
            <a:r>
              <a:rPr lang="en-US" baseline="0" dirty="0" smtClean="0"/>
              <a:t>Contributions relatives des sources de chauffage reste à explorer</a:t>
            </a:r>
          </a:p>
          <a:p>
            <a:endParaRPr lang="en-US" baseline="0" dirty="0" smtClean="0"/>
          </a:p>
          <a:p>
            <a:r>
              <a:rPr lang="en-US" baseline="0" dirty="0" smtClean="0"/>
              <a:t>Est-ce possible de lancer un jet sans formation d’un trou noir? Si non, pourquoi la kilonova était-elle si bleue?</a:t>
            </a:r>
          </a:p>
          <a:p>
            <a:endParaRPr lang="en-US" baseline="0" dirty="0" smtClean="0"/>
          </a:p>
          <a:p>
            <a:r>
              <a:rPr lang="en-US" baseline="0" dirty="0" smtClean="0"/>
              <a:t>Innattendu : galaxie hôte aussi</a:t>
            </a:r>
          </a:p>
          <a:p>
            <a:endParaRPr lang="en-US" baseline="0" dirty="0" smtClean="0"/>
          </a:p>
          <a:p>
            <a:r>
              <a:rPr lang="en-US" baseline="0" dirty="0" smtClean="0"/>
              <a:t>Court, moyen et long terme</a:t>
            </a:r>
          </a:p>
        </p:txBody>
      </p:sp>
      <p:sp>
        <p:nvSpPr>
          <p:cNvPr id="4" name="Slide Number Placeholder 3"/>
          <p:cNvSpPr>
            <a:spLocks noGrp="1"/>
          </p:cNvSpPr>
          <p:nvPr>
            <p:ph type="sldNum" sz="quarter" idx="10"/>
          </p:nvPr>
        </p:nvSpPr>
        <p:spPr/>
        <p:txBody>
          <a:bodyPr/>
          <a:lstStyle/>
          <a:p>
            <a:fld id="{FD27859D-BD2F-ED4A-98D9-D354E2238587}" type="slidenum">
              <a:rPr lang="en-US" smtClean="0"/>
              <a:t>8</a:t>
            </a:fld>
            <a:endParaRPr lang="en-US"/>
          </a:p>
        </p:txBody>
      </p:sp>
    </p:spTree>
    <p:extLst>
      <p:ext uri="{BB962C8B-B14F-4D97-AF65-F5344CB8AC3E}">
        <p14:creationId xmlns:p14="http://schemas.microsoft.com/office/powerpoint/2010/main" val="3136135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Confrontation des résultats théoriques aux observations dans une binaire X de fore masse classique, Vela X-1</a:t>
            </a:r>
          </a:p>
          <a:p>
            <a:endParaRPr lang="en-US" baseline="0" dirty="0" smtClean="0"/>
          </a:p>
          <a:p>
            <a:r>
              <a:rPr lang="en-US" baseline="0" dirty="0" smtClean="0"/>
              <a:t>Vela X-1 vue par la tranche</a:t>
            </a:r>
          </a:p>
          <a:p>
            <a:endParaRPr lang="en-US" baseline="0" dirty="0" smtClean="0"/>
          </a:p>
          <a:p>
            <a:r>
              <a:rPr lang="en-US" baseline="0" dirty="0" smtClean="0"/>
              <a:t>Témoigne de la versatilité des setups numériques que j’ai conçues : pourrait aussi être appliqué aux vents de binaires en collision</a:t>
            </a:r>
          </a:p>
        </p:txBody>
      </p:sp>
      <p:sp>
        <p:nvSpPr>
          <p:cNvPr id="4" name="Slide Number Placeholder 3"/>
          <p:cNvSpPr>
            <a:spLocks noGrp="1"/>
          </p:cNvSpPr>
          <p:nvPr>
            <p:ph type="sldNum" sz="quarter" idx="10"/>
          </p:nvPr>
        </p:nvSpPr>
        <p:spPr/>
        <p:txBody>
          <a:bodyPr/>
          <a:lstStyle/>
          <a:p>
            <a:fld id="{FD27859D-BD2F-ED4A-98D9-D354E2238587}" type="slidenum">
              <a:rPr lang="en-US" smtClean="0"/>
              <a:t>9</a:t>
            </a:fld>
            <a:endParaRPr lang="en-US"/>
          </a:p>
        </p:txBody>
      </p:sp>
    </p:spTree>
    <p:extLst>
      <p:ext uri="{BB962C8B-B14F-4D97-AF65-F5344CB8AC3E}">
        <p14:creationId xmlns:p14="http://schemas.microsoft.com/office/powerpoint/2010/main" val="3136135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88D6382E-FD4A-704B-969B-EB26809437A3}"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2328399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88D6382E-FD4A-704B-969B-EB26809437A3}"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69245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88D6382E-FD4A-704B-969B-EB26809437A3}"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2128739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88D6382E-FD4A-704B-969B-EB26809437A3}"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2470931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88D6382E-FD4A-704B-969B-EB26809437A3}"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822281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88D6382E-FD4A-704B-969B-EB26809437A3}"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596360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88D6382E-FD4A-704B-969B-EB26809437A3}" type="datetimeFigureOut">
              <a:rPr lang="en-US" smtClean="0"/>
              <a:t>9/4/19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1735694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88D6382E-FD4A-704B-969B-EB26809437A3}" type="datetimeFigureOut">
              <a:rPr lang="en-US" smtClean="0"/>
              <a:t>9/4/19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56557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D6382E-FD4A-704B-969B-EB26809437A3}" type="datetimeFigureOut">
              <a:rPr lang="en-US" smtClean="0"/>
              <a:t>9/4/19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1713743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88D6382E-FD4A-704B-969B-EB26809437A3}"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1592218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88D6382E-FD4A-704B-969B-EB26809437A3}"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082362-2E53-8A46-BBF2-A4CAB253DA5B}" type="slidenum">
              <a:rPr lang="en-US" smtClean="0"/>
              <a:t>‹#›</a:t>
            </a:fld>
            <a:endParaRPr lang="en-US"/>
          </a:p>
        </p:txBody>
      </p:sp>
    </p:spTree>
    <p:extLst>
      <p:ext uri="{BB962C8B-B14F-4D97-AF65-F5344CB8AC3E}">
        <p14:creationId xmlns:p14="http://schemas.microsoft.com/office/powerpoint/2010/main" val="31314497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1000"/>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D6382E-FD4A-704B-969B-EB26809437A3}" type="datetimeFigureOut">
              <a:rPr lang="en-US" smtClean="0"/>
              <a:t>9/4/19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082362-2E53-8A46-BBF2-A4CAB253DA5B}" type="slidenum">
              <a:rPr lang="en-US" smtClean="0"/>
              <a:t>‹#›</a:t>
            </a:fld>
            <a:endParaRPr lang="en-US"/>
          </a:p>
        </p:txBody>
      </p:sp>
    </p:spTree>
    <p:extLst>
      <p:ext uri="{BB962C8B-B14F-4D97-AF65-F5344CB8AC3E}">
        <p14:creationId xmlns:p14="http://schemas.microsoft.com/office/powerpoint/2010/main" val="888196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1.wdp"/><Relationship Id="rId6" Type="http://schemas.openxmlformats.org/officeDocument/2006/relationships/image" Target="../media/image4.png"/><Relationship Id="rId7" Type="http://schemas.microsoft.com/office/2007/relationships/hdphoto" Target="../media/hdphoto2.wdp"/><Relationship Id="rId8" Type="http://schemas.openxmlformats.org/officeDocument/2006/relationships/image" Target="../media/image5.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10.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4" Type="http://schemas.openxmlformats.org/officeDocument/2006/relationships/image" Target="../media/image10.png"/><Relationship Id="rId5" Type="http://schemas.openxmlformats.org/officeDocument/2006/relationships/image" Target="../media/image32.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3.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demonstrations.wolfram.com/TrajectoryOfATestMassInARochePotential/" TargetMode="External"/><Relationship Id="rId4" Type="http://schemas.openxmlformats.org/officeDocument/2006/relationships/image" Target="../media/image34.png"/><Relationship Id="rId5" Type="http://schemas.openxmlformats.org/officeDocument/2006/relationships/image" Target="../media/image10.png"/><Relationship Id="rId6" Type="http://schemas.openxmlformats.org/officeDocument/2006/relationships/image" Target="../media/image35.jp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36.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10.png"/><Relationship Id="rId6" Type="http://schemas.openxmlformats.org/officeDocument/2006/relationships/image" Target="../media/image39.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40.png"/><Relationship Id="rId5" Type="http://schemas.openxmlformats.org/officeDocument/2006/relationships/image" Target="../media/image10.png"/><Relationship Id="rId6" Type="http://schemas.openxmlformats.org/officeDocument/2006/relationships/image" Target="../media/image41.png"/><Relationship Id="rId7" Type="http://schemas.openxmlformats.org/officeDocument/2006/relationships/image" Target="../media/image42.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10.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3.wdp"/><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4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48.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9.png"/><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0.png"/><Relationship Id="rId7" Type="http://schemas.openxmlformats.org/officeDocument/2006/relationships/image" Target="../media/image15.jpeg"/><Relationship Id="rId8" Type="http://schemas.openxmlformats.org/officeDocument/2006/relationships/image" Target="../media/image16.jp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4" Type="http://schemas.openxmlformats.org/officeDocument/2006/relationships/image" Target="../media/image10.png"/><Relationship Id="rId5"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10.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2.jpeg"/><Relationship Id="rId4" Type="http://schemas.openxmlformats.org/officeDocument/2006/relationships/image" Target="../media/image23.png"/><Relationship Id="rId5" Type="http://schemas.openxmlformats.org/officeDocument/2006/relationships/image" Target="../media/image10.png"/><Relationship Id="rId6" Type="http://schemas.openxmlformats.org/officeDocument/2006/relationships/image" Target="../media/image24.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5.jpeg"/><Relationship Id="rId4" Type="http://schemas.openxmlformats.org/officeDocument/2006/relationships/image" Target="../media/image10.png"/><Relationship Id="rId5"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Screen Shot 2017-02-23 at 4.09.08 PM.png"/>
          <p:cNvPicPr>
            <a:picLocks noChangeAspect="1"/>
          </p:cNvPicPr>
          <p:nvPr/>
        </p:nvPicPr>
        <p:blipFill rotWithShape="1">
          <a:blip r:embed="rId3">
            <a:alphaModFix amt="78000"/>
            <a:extLst>
              <a:ext uri="{28A0092B-C50C-407E-A947-70E740481C1C}">
                <a14:useLocalDpi xmlns:a14="http://schemas.microsoft.com/office/drawing/2010/main" val="0"/>
              </a:ext>
            </a:extLst>
          </a:blip>
          <a:srcRect l="12672" r="7829"/>
          <a:stretch/>
        </p:blipFill>
        <p:spPr>
          <a:xfrm>
            <a:off x="1621395" y="2916753"/>
            <a:ext cx="7522605" cy="4043761"/>
          </a:xfrm>
          <a:prstGeom prst="rect">
            <a:avLst/>
          </a:prstGeom>
        </p:spPr>
      </p:pic>
      <p:sp>
        <p:nvSpPr>
          <p:cNvPr id="7" name="TextBox 6"/>
          <p:cNvSpPr txBox="1"/>
          <p:nvPr/>
        </p:nvSpPr>
        <p:spPr>
          <a:xfrm>
            <a:off x="3440536" y="4219501"/>
            <a:ext cx="3824459" cy="1261884"/>
          </a:xfrm>
          <a:prstGeom prst="rect">
            <a:avLst/>
          </a:prstGeom>
          <a:solidFill>
            <a:schemeClr val="bg1">
              <a:alpha val="48000"/>
            </a:schemeClr>
          </a:solidFill>
          <a:ln>
            <a:solidFill>
              <a:schemeClr val="tx1"/>
            </a:solidFill>
          </a:ln>
        </p:spPr>
        <p:txBody>
          <a:bodyPr wrap="square" rtlCol="0">
            <a:spAutoFit/>
          </a:bodyPr>
          <a:lstStyle/>
          <a:p>
            <a:pPr algn="ctr"/>
            <a:endParaRPr lang="en-US" sz="2400" b="1" dirty="0" smtClean="0">
              <a:latin typeface="Geneva"/>
              <a:cs typeface="Geneva"/>
            </a:endParaRPr>
          </a:p>
          <a:p>
            <a:pPr algn="ctr"/>
            <a:r>
              <a:rPr lang="en-US" sz="3200" b="1" dirty="0" smtClean="0">
                <a:latin typeface="Geneva"/>
                <a:cs typeface="Geneva"/>
              </a:rPr>
              <a:t>Ileyk El </a:t>
            </a:r>
            <a:r>
              <a:rPr lang="en-US" sz="3200" b="1" dirty="0" err="1" smtClean="0">
                <a:latin typeface="Geneva"/>
                <a:cs typeface="Geneva"/>
              </a:rPr>
              <a:t>Mellah</a:t>
            </a:r>
            <a:endParaRPr lang="en-US" sz="3200" b="1" dirty="0" smtClean="0">
              <a:latin typeface="Geneva"/>
              <a:cs typeface="Geneva"/>
            </a:endParaRPr>
          </a:p>
          <a:p>
            <a:pPr algn="ctr"/>
            <a:r>
              <a:rPr lang="en-US" sz="2000" b="1" dirty="0" smtClean="0">
                <a:latin typeface="Geneva"/>
                <a:cs typeface="Geneva"/>
              </a:rPr>
              <a:t> </a:t>
            </a:r>
          </a:p>
        </p:txBody>
      </p:sp>
      <p:sp>
        <p:nvSpPr>
          <p:cNvPr id="15" name="Rounded Rectangle 14"/>
          <p:cNvSpPr/>
          <p:nvPr/>
        </p:nvSpPr>
        <p:spPr>
          <a:xfrm>
            <a:off x="2377366" y="580603"/>
            <a:ext cx="6187059" cy="1229488"/>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b="1" dirty="0">
              <a:solidFill>
                <a:srgbClr val="000000"/>
              </a:solidFill>
              <a:latin typeface="Geneva"/>
              <a:cs typeface="Geneva"/>
            </a:endParaRPr>
          </a:p>
          <a:p>
            <a:pPr algn="ctr"/>
            <a:r>
              <a:rPr lang="en-US" sz="2800" b="1" dirty="0" smtClean="0">
                <a:solidFill>
                  <a:srgbClr val="000000"/>
                </a:solidFill>
                <a:latin typeface="Geneva"/>
                <a:cs typeface="Geneva"/>
              </a:rPr>
              <a:t>Audition Ma</a:t>
            </a:r>
            <a:r>
              <a:rPr lang="en-US" sz="2800" b="1" dirty="0" smtClean="0">
                <a:solidFill>
                  <a:srgbClr val="000000"/>
                </a:solidFill>
                <a:latin typeface="Geneva"/>
                <a:cs typeface="Geneva"/>
              </a:rPr>
              <a:t>ître de conférences -</a:t>
            </a:r>
          </a:p>
          <a:p>
            <a:pPr algn="ctr"/>
            <a:r>
              <a:rPr lang="en-US" sz="2800" b="1" dirty="0" smtClean="0">
                <a:solidFill>
                  <a:srgbClr val="000000"/>
                </a:solidFill>
                <a:latin typeface="Geneva"/>
                <a:cs typeface="Geneva"/>
              </a:rPr>
              <a:t>Institut d’Astrophysique de Paris</a:t>
            </a:r>
          </a:p>
          <a:p>
            <a:pPr algn="ctr"/>
            <a:endParaRPr lang="en-US" sz="2800" b="1" dirty="0">
              <a:solidFill>
                <a:srgbClr val="000000"/>
              </a:solidFill>
              <a:latin typeface="Geneva"/>
              <a:cs typeface="Geneva"/>
            </a:endParaRPr>
          </a:p>
        </p:txBody>
      </p:sp>
      <p:sp>
        <p:nvSpPr>
          <p:cNvPr id="4" name="Rectangle 3"/>
          <p:cNvSpPr/>
          <p:nvPr/>
        </p:nvSpPr>
        <p:spPr>
          <a:xfrm>
            <a:off x="0" y="-14939"/>
            <a:ext cx="1621395" cy="6858000"/>
          </a:xfrm>
          <a:prstGeom prst="rect">
            <a:avLst/>
          </a:prstGeom>
          <a:solidFill>
            <a:schemeClr val="lt1">
              <a:alpha val="35000"/>
            </a:schemeClr>
          </a:solidFill>
          <a:ln>
            <a:noFill/>
          </a:ln>
          <a:effectLst>
            <a:outerShdw blurRad="82550" dir="2700000" sx="110000" sy="110000" algn="tl" rotWithShape="0">
              <a:srgbClr val="000000"/>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latin typeface="Papyrus"/>
              <a:cs typeface="Papyrus"/>
            </a:endParaRPr>
          </a:p>
        </p:txBody>
      </p:sp>
      <p:pic>
        <p:nvPicPr>
          <p:cNvPr id="8" name="Picture 3" descr="Screen Shot 2016-09-18 at 2.29.32 PM.png"/>
          <p:cNvPicPr>
            <a:picLocks noChangeAspect="1"/>
          </p:cNvPicPr>
          <p:nvPr/>
        </p:nvPicPr>
        <p:blipFill>
          <a:blip r:embed="rId4">
            <a:extLst>
              <a:ext uri="{BEBA8EAE-BF5A-486C-A8C5-ECC9F3942E4B}">
                <a14:imgProps xmlns:a14="http://schemas.microsoft.com/office/drawing/2010/main">
                  <a14:imgLayer r:embed="rId5">
                    <a14:imgEffect>
                      <a14:saturation sat="50000"/>
                    </a14:imgEffect>
                  </a14:imgLayer>
                </a14:imgProps>
              </a:ext>
              <a:ext uri="{28A0092B-C50C-407E-A947-70E740481C1C}">
                <a14:useLocalDpi xmlns:a14="http://schemas.microsoft.com/office/drawing/2010/main" val="0"/>
              </a:ext>
            </a:extLst>
          </a:blip>
          <a:stretch>
            <a:fillRect/>
          </a:stretch>
        </p:blipFill>
        <p:spPr>
          <a:xfrm rot="16200000">
            <a:off x="-150088" y="863432"/>
            <a:ext cx="1911752" cy="679383"/>
          </a:xfrm>
          <a:prstGeom prst="rect">
            <a:avLst/>
          </a:prstGeom>
        </p:spPr>
      </p:pic>
      <p:pic>
        <p:nvPicPr>
          <p:cNvPr id="2" name="Image 1" descr="FWO.png"/>
          <p:cNvPicPr>
            <a:picLocks noChangeAspect="1"/>
          </p:cNvPicPr>
          <p:nvPr/>
        </p:nvPicPr>
        <p:blipFill>
          <a:blip r:embed="rId6">
            <a:extLst>
              <a:ext uri="{BEBA8EAE-BF5A-486C-A8C5-ECC9F3942E4B}">
                <a14:imgProps xmlns:a14="http://schemas.microsoft.com/office/drawing/2010/main">
                  <a14:imgLayer r:embed="rId7">
                    <a14:imgEffect>
                      <a14:saturation sat="50000"/>
                    </a14:imgEffect>
                  </a14:imgLayer>
                </a14:imgProps>
              </a:ext>
              <a:ext uri="{28A0092B-C50C-407E-A947-70E740481C1C}">
                <a14:useLocalDpi xmlns:a14="http://schemas.microsoft.com/office/drawing/2010/main" val="0"/>
              </a:ext>
            </a:extLst>
          </a:blip>
          <a:stretch>
            <a:fillRect/>
          </a:stretch>
        </p:blipFill>
        <p:spPr>
          <a:xfrm>
            <a:off x="81520" y="5830793"/>
            <a:ext cx="1460500" cy="570891"/>
          </a:xfrm>
          <a:prstGeom prst="rect">
            <a:avLst/>
          </a:prstGeom>
        </p:spPr>
      </p:pic>
      <p:sp>
        <p:nvSpPr>
          <p:cNvPr id="9" name="ZoneTexte 8"/>
          <p:cNvSpPr txBox="1"/>
          <p:nvPr/>
        </p:nvSpPr>
        <p:spPr>
          <a:xfrm>
            <a:off x="12207875" y="1746250"/>
            <a:ext cx="184666" cy="369332"/>
          </a:xfrm>
          <a:prstGeom prst="rect">
            <a:avLst/>
          </a:prstGeom>
          <a:noFill/>
        </p:spPr>
        <p:txBody>
          <a:bodyPr wrap="none" rtlCol="0">
            <a:spAutoFit/>
          </a:bodyPr>
          <a:lstStyle/>
          <a:p>
            <a:endParaRPr lang="fr-FR" dirty="0"/>
          </a:p>
        </p:txBody>
      </p:sp>
      <p:pic>
        <p:nvPicPr>
          <p:cNvPr id="6" name="Image 5" descr="marie_curie_log.pn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Layer>
                </a14:imgProps>
              </a:ext>
              <a:ext uri="{28A0092B-C50C-407E-A947-70E740481C1C}">
                <a14:useLocalDpi xmlns:a14="http://schemas.microsoft.com/office/drawing/2010/main" val="0"/>
              </a:ext>
            </a:extLst>
          </a:blip>
          <a:stretch>
            <a:fillRect/>
          </a:stretch>
        </p:blipFill>
        <p:spPr>
          <a:xfrm rot="16200000">
            <a:off x="-203694" y="3327120"/>
            <a:ext cx="2051833" cy="1231100"/>
          </a:xfrm>
          <a:prstGeom prst="rect">
            <a:avLst/>
          </a:prstGeom>
        </p:spPr>
      </p:pic>
      <p:sp>
        <p:nvSpPr>
          <p:cNvPr id="5" name="ZoneTexte 4"/>
          <p:cNvSpPr txBox="1"/>
          <p:nvPr/>
        </p:nvSpPr>
        <p:spPr>
          <a:xfrm>
            <a:off x="10092267" y="1913467"/>
            <a:ext cx="184666" cy="369332"/>
          </a:xfrm>
          <a:prstGeom prst="rect">
            <a:avLst/>
          </a:prstGeom>
          <a:noFill/>
        </p:spPr>
        <p:txBody>
          <a:bodyPr wrap="none" rtlCol="0">
            <a:spAutoFit/>
          </a:bodyPr>
          <a:lstStyle/>
          <a:p>
            <a:endParaRPr lang="fr-FR"/>
          </a:p>
        </p:txBody>
      </p:sp>
      <p:sp>
        <p:nvSpPr>
          <p:cNvPr id="3" name="Rectangle 2"/>
          <p:cNvSpPr/>
          <p:nvPr/>
        </p:nvSpPr>
        <p:spPr>
          <a:xfrm>
            <a:off x="3245806" y="1856257"/>
            <a:ext cx="4572000" cy="646331"/>
          </a:xfrm>
          <a:prstGeom prst="rect">
            <a:avLst/>
          </a:prstGeom>
        </p:spPr>
        <p:txBody>
          <a:bodyPr>
            <a:spAutoFit/>
          </a:bodyPr>
          <a:lstStyle/>
          <a:p>
            <a:pPr algn="ctr"/>
            <a:r>
              <a:rPr lang="en-US" b="1">
                <a:ln>
                  <a:solidFill>
                    <a:schemeClr val="bg1">
                      <a:alpha val="48000"/>
                    </a:schemeClr>
                  </a:solidFill>
                </a:ln>
                <a:latin typeface="Geneva"/>
                <a:cs typeface="Geneva"/>
              </a:rPr>
              <a:t>Sorbonne Université</a:t>
            </a:r>
          </a:p>
          <a:p>
            <a:pPr algn="ctr"/>
            <a:r>
              <a:rPr lang="en-US" b="1">
                <a:ln>
                  <a:solidFill>
                    <a:schemeClr val="bg1">
                      <a:alpha val="48000"/>
                    </a:schemeClr>
                  </a:solidFill>
                </a:ln>
                <a:latin typeface="Geneva"/>
                <a:cs typeface="Geneva"/>
              </a:rPr>
              <a:t>Avril 2019</a:t>
            </a:r>
          </a:p>
        </p:txBody>
      </p:sp>
    </p:spTree>
    <p:extLst>
      <p:ext uri="{BB962C8B-B14F-4D97-AF65-F5344CB8AC3E}">
        <p14:creationId xmlns:p14="http://schemas.microsoft.com/office/powerpoint/2010/main" val="353232283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Formation du disque et lancement du jet			          BH-NS/NS-NS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4" name="Image 3" descr="logo_svo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0463" y="5035670"/>
            <a:ext cx="1555665" cy="1033653"/>
          </a:xfrm>
          <a:prstGeom prst="rect">
            <a:avLst/>
          </a:prstGeom>
          <a:ln>
            <a:noFill/>
          </a:ln>
          <a:effectLst>
            <a:outerShdw blurRad="190500" algn="tl" rotWithShape="0">
              <a:srgbClr val="000000">
                <a:alpha val="70000"/>
              </a:srgbClr>
            </a:outerShdw>
          </a:effectLst>
        </p:spPr>
      </p:pic>
      <p:grpSp>
        <p:nvGrpSpPr>
          <p:cNvPr id="27" name="Grouper 26"/>
          <p:cNvGrpSpPr/>
          <p:nvPr/>
        </p:nvGrpSpPr>
        <p:grpSpPr>
          <a:xfrm>
            <a:off x="8272814" y="781589"/>
            <a:ext cx="689674" cy="663285"/>
            <a:chOff x="7789194" y="878368"/>
            <a:chExt cx="689674" cy="663285"/>
          </a:xfrm>
        </p:grpSpPr>
        <p:sp>
          <p:nvSpPr>
            <p:cNvPr id="26" name="Ellipse 25"/>
            <p:cNvSpPr/>
            <p:nvPr/>
          </p:nvSpPr>
          <p:spPr>
            <a:xfrm>
              <a:off x="7789194" y="878368"/>
              <a:ext cx="689674" cy="663285"/>
            </a:xfrm>
            <a:prstGeom prst="ellipse">
              <a:avLst/>
            </a:prstGeom>
            <a:solidFill>
              <a:schemeClr val="accent3">
                <a:lumMod val="60000"/>
                <a:lumOff val="40000"/>
                <a:alpha val="82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4" name="Rectangle 23"/>
            <p:cNvSpPr/>
            <p:nvPr/>
          </p:nvSpPr>
          <p:spPr>
            <a:xfrm>
              <a:off x="7874068" y="1044365"/>
              <a:ext cx="543739" cy="369332"/>
            </a:xfrm>
            <a:prstGeom prst="rect">
              <a:avLst/>
            </a:prstGeom>
          </p:spPr>
          <p:txBody>
            <a:bodyPr wrap="none">
              <a:spAutoFit/>
            </a:bodyPr>
            <a:lstStyle/>
            <a:p>
              <a:r>
                <a:rPr lang="en-US" b="1" cap="small" dirty="0">
                  <a:solidFill>
                    <a:srgbClr val="000000"/>
                  </a:solidFill>
                  <a:latin typeface="Geneva"/>
                  <a:cs typeface="Geneva"/>
                </a:rPr>
                <a:t>IAP</a:t>
              </a:r>
              <a:endParaRPr lang="fr-FR"/>
            </a:p>
          </p:txBody>
        </p:sp>
      </p:grpSp>
      <p:grpSp>
        <p:nvGrpSpPr>
          <p:cNvPr id="33" name="Grouper 32"/>
          <p:cNvGrpSpPr/>
          <p:nvPr/>
        </p:nvGrpSpPr>
        <p:grpSpPr>
          <a:xfrm>
            <a:off x="426048" y="4316094"/>
            <a:ext cx="6202209" cy="1506377"/>
            <a:chOff x="4512892" y="2467380"/>
            <a:chExt cx="6202209" cy="1506377"/>
          </a:xfrm>
        </p:grpSpPr>
        <p:sp>
          <p:nvSpPr>
            <p:cNvPr id="8" name="Rectangle 7"/>
            <p:cNvSpPr/>
            <p:nvPr/>
          </p:nvSpPr>
          <p:spPr>
            <a:xfrm>
              <a:off x="4581116" y="3036169"/>
              <a:ext cx="5952641" cy="830997"/>
            </a:xfrm>
            <a:prstGeom prst="rect">
              <a:avLst/>
            </a:prstGeom>
          </p:spPr>
          <p:txBody>
            <a:bodyPr wrap="square">
              <a:spAutoFit/>
            </a:bodyPr>
            <a:lstStyle/>
            <a:p>
              <a:pPr lvl="0">
                <a:buSzPct val="100000"/>
              </a:pPr>
              <a:r>
                <a:rPr lang="en-US" sz="1600" dirty="0">
                  <a:solidFill>
                    <a:srgbClr val="000000"/>
                  </a:solidFill>
                  <a:latin typeface="Geneva"/>
                  <a:cs typeface="Geneva"/>
                </a:rPr>
                <a:t> </a:t>
              </a:r>
            </a:p>
            <a:p>
              <a:pPr marL="628650" lvl="1" indent="-171450">
                <a:buSzPct val="100000"/>
                <a:buBlip>
                  <a:blip r:embed="rId4"/>
                </a:buBlip>
              </a:pPr>
              <a:r>
                <a:rPr lang="en-US" sz="1600" dirty="0">
                  <a:solidFill>
                    <a:srgbClr val="000000"/>
                  </a:solidFill>
                  <a:latin typeface="Geneva"/>
                  <a:cs typeface="Geneva"/>
                </a:rPr>
                <a:t> </a:t>
              </a:r>
              <a:r>
                <a:rPr lang="en-US" sz="1600" dirty="0">
                  <a:solidFill>
                    <a:srgbClr val="0000CC"/>
                  </a:solidFill>
                  <a:latin typeface="Geneva"/>
                  <a:cs typeface="Geneva"/>
                </a:rPr>
                <a:t>Frédéric Daigne</a:t>
              </a:r>
            </a:p>
            <a:p>
              <a:pPr marL="628650" lvl="1" indent="-171450">
                <a:buSzPct val="100000"/>
                <a:buBlip>
                  <a:blip r:embed="rId4"/>
                </a:buBlip>
              </a:pPr>
              <a:r>
                <a:rPr lang="en-US" sz="1600" dirty="0">
                  <a:solidFill>
                    <a:srgbClr val="0000CC"/>
                  </a:solidFill>
                  <a:latin typeface="Geneva"/>
                  <a:cs typeface="Geneva"/>
                </a:rPr>
                <a:t> Robert Mochkovitch</a:t>
              </a:r>
            </a:p>
          </p:txBody>
        </p:sp>
        <p:sp>
          <p:nvSpPr>
            <p:cNvPr id="9" name="Rectangle 8"/>
            <p:cNvSpPr/>
            <p:nvPr/>
          </p:nvSpPr>
          <p:spPr>
            <a:xfrm>
              <a:off x="4762460" y="3000806"/>
              <a:ext cx="5952641" cy="338554"/>
            </a:xfrm>
            <a:prstGeom prst="rect">
              <a:avLst/>
            </a:prstGeom>
          </p:spPr>
          <p:txBody>
            <a:bodyPr wrap="square">
              <a:spAutoFit/>
            </a:bodyPr>
            <a:lstStyle/>
            <a:p>
              <a:pPr lvl="0">
                <a:buSzPct val="100000"/>
              </a:pPr>
              <a:r>
                <a:rPr lang="en-US" sz="1600" dirty="0">
                  <a:solidFill>
                    <a:srgbClr val="000000"/>
                  </a:solidFill>
                  <a:latin typeface="Geneva"/>
                  <a:cs typeface="Geneva"/>
                </a:rPr>
                <a:t>Chocs internes</a:t>
              </a:r>
            </a:p>
          </p:txBody>
        </p:sp>
        <p:sp>
          <p:nvSpPr>
            <p:cNvPr id="14" name="Rectangle 13"/>
            <p:cNvSpPr/>
            <p:nvPr/>
          </p:nvSpPr>
          <p:spPr>
            <a:xfrm rot="16200000">
              <a:off x="3928980" y="3051292"/>
              <a:ext cx="1506377" cy="338554"/>
            </a:xfrm>
            <a:prstGeom prst="rect">
              <a:avLst/>
            </a:prstGeom>
          </p:spPr>
          <p:txBody>
            <a:bodyPr wrap="square">
              <a:spAutoFit/>
            </a:bodyPr>
            <a:lstStyle/>
            <a:p>
              <a:pPr lvl="0">
                <a:buSzPct val="100000"/>
              </a:pPr>
              <a:r>
                <a:rPr lang="en-US" sz="1600" dirty="0">
                  <a:solidFill>
                    <a:srgbClr val="0000CC"/>
                  </a:solidFill>
                  <a:latin typeface="Geneva"/>
                  <a:cs typeface="Geneva"/>
                </a:rPr>
                <a:t>ASTHUP</a:t>
              </a:r>
            </a:p>
          </p:txBody>
        </p:sp>
        <p:sp>
          <p:nvSpPr>
            <p:cNvPr id="29" name="Rounded Rectangle 39"/>
            <p:cNvSpPr/>
            <p:nvPr/>
          </p:nvSpPr>
          <p:spPr>
            <a:xfrm>
              <a:off x="4709438" y="2602569"/>
              <a:ext cx="195093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Jet relativiste</a:t>
              </a:r>
            </a:p>
          </p:txBody>
        </p:sp>
      </p:grpSp>
      <p:sp>
        <p:nvSpPr>
          <p:cNvPr id="30" name="Rounded Rectangle 39"/>
          <p:cNvSpPr/>
          <p:nvPr/>
        </p:nvSpPr>
        <p:spPr>
          <a:xfrm>
            <a:off x="3970231" y="756104"/>
            <a:ext cx="1950936"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Disque d’accrétion</a:t>
            </a:r>
          </a:p>
        </p:txBody>
      </p:sp>
      <p:pic>
        <p:nvPicPr>
          <p:cNvPr id="31" name="Image 30" descr="tidal_disruption_radiu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231" y="737508"/>
            <a:ext cx="3676599" cy="3241634"/>
          </a:xfrm>
          <a:prstGeom prst="rect">
            <a:avLst/>
          </a:prstGeom>
          <a:ln>
            <a:noFill/>
          </a:ln>
          <a:effectLst>
            <a:outerShdw blurRad="190500" algn="tl" rotWithShape="0">
              <a:srgbClr val="000000">
                <a:alpha val="70000"/>
              </a:srgbClr>
            </a:outerShdw>
          </a:effectLst>
        </p:spPr>
      </p:pic>
      <p:sp>
        <p:nvSpPr>
          <p:cNvPr id="48" name="Rectangle 47"/>
          <p:cNvSpPr/>
          <p:nvPr/>
        </p:nvSpPr>
        <p:spPr>
          <a:xfrm>
            <a:off x="2785773" y="795220"/>
            <a:ext cx="2875110" cy="307777"/>
          </a:xfrm>
          <a:prstGeom prst="rect">
            <a:avLst/>
          </a:prstGeom>
        </p:spPr>
        <p:txBody>
          <a:bodyPr wrap="square">
            <a:spAutoFit/>
          </a:bodyPr>
          <a:lstStyle/>
          <a:p>
            <a:pPr lvl="0">
              <a:buSzPct val="100000"/>
            </a:pPr>
            <a:r>
              <a:rPr lang="en-US" sz="1400" i="1">
                <a:latin typeface="Geneva"/>
                <a:cs typeface="Geneva"/>
              </a:rPr>
              <a:t>El Mellah</a:t>
            </a:r>
          </a:p>
        </p:txBody>
      </p:sp>
      <p:grpSp>
        <p:nvGrpSpPr>
          <p:cNvPr id="50" name="Grouper 49"/>
          <p:cNvGrpSpPr/>
          <p:nvPr/>
        </p:nvGrpSpPr>
        <p:grpSpPr>
          <a:xfrm>
            <a:off x="3569302" y="3659938"/>
            <a:ext cx="2809060" cy="2918021"/>
            <a:chOff x="3194321" y="3659938"/>
            <a:chExt cx="2809060" cy="2918021"/>
          </a:xfrm>
        </p:grpSpPr>
        <p:pic>
          <p:nvPicPr>
            <p:cNvPr id="34" name="Image 33" descr="disc-jet_Sasha.png"/>
            <p:cNvPicPr>
              <a:picLocks noChangeAspect="1"/>
            </p:cNvPicPr>
            <p:nvPr/>
          </p:nvPicPr>
          <p:blipFill rotWithShape="1">
            <a:blip r:embed="rId6">
              <a:extLst>
                <a:ext uri="{28A0092B-C50C-407E-A947-70E740481C1C}">
                  <a14:useLocalDpi xmlns:a14="http://schemas.microsoft.com/office/drawing/2010/main" val="0"/>
                </a:ext>
              </a:extLst>
            </a:blip>
            <a:srcRect l="12987" t="2492" r="15792" b="12548"/>
            <a:stretch/>
          </p:blipFill>
          <p:spPr>
            <a:xfrm>
              <a:off x="3422823" y="4131733"/>
              <a:ext cx="2580558" cy="2358589"/>
            </a:xfrm>
            <a:prstGeom prst="rect">
              <a:avLst/>
            </a:prstGeom>
            <a:ln>
              <a:noFill/>
            </a:ln>
            <a:effectLst>
              <a:outerShdw blurRad="190500" algn="tl" rotWithShape="0">
                <a:srgbClr val="000000">
                  <a:alpha val="70000"/>
                </a:srgbClr>
              </a:outerShdw>
            </a:effectLst>
          </p:spPr>
        </p:pic>
        <p:pic>
          <p:nvPicPr>
            <p:cNvPr id="39" name="Image 38" descr="eye_obs.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3972881">
              <a:off x="3424327" y="3672108"/>
              <a:ext cx="387130" cy="389181"/>
            </a:xfrm>
            <a:prstGeom prst="rect">
              <a:avLst/>
            </a:prstGeom>
          </p:spPr>
        </p:pic>
        <p:cxnSp>
          <p:nvCxnSpPr>
            <p:cNvPr id="40" name="Connecteur droit avec flèche 39"/>
            <p:cNvCxnSpPr/>
            <p:nvPr/>
          </p:nvCxnSpPr>
          <p:spPr>
            <a:xfrm flipH="1" flipV="1">
              <a:off x="3716159" y="4131733"/>
              <a:ext cx="998814" cy="2340514"/>
            </a:xfrm>
            <a:prstGeom prst="straightConnector1">
              <a:avLst/>
            </a:prstGeom>
            <a:ln>
              <a:solidFill>
                <a:schemeClr val="bg1"/>
              </a:solidFill>
              <a:prstDash val="lgDash"/>
              <a:tailEnd type="arrow"/>
            </a:ln>
            <a:effectLst/>
          </p:spPr>
          <p:style>
            <a:lnRef idx="2">
              <a:schemeClr val="accent1"/>
            </a:lnRef>
            <a:fillRef idx="0">
              <a:schemeClr val="accent1"/>
            </a:fillRef>
            <a:effectRef idx="1">
              <a:schemeClr val="accent1"/>
            </a:effectRef>
            <a:fontRef idx="minor">
              <a:schemeClr val="tx1"/>
            </a:fontRef>
          </p:style>
        </p:cxnSp>
        <p:cxnSp>
          <p:nvCxnSpPr>
            <p:cNvPr id="44" name="Connecteur droit avec flèche 43"/>
            <p:cNvCxnSpPr>
              <a:endCxn id="34" idx="0"/>
            </p:cNvCxnSpPr>
            <p:nvPr/>
          </p:nvCxnSpPr>
          <p:spPr>
            <a:xfrm flipV="1">
              <a:off x="4709437" y="4131733"/>
              <a:ext cx="3665" cy="2358590"/>
            </a:xfrm>
            <a:prstGeom prst="straightConnector1">
              <a:avLst/>
            </a:prstGeom>
            <a:ln>
              <a:solidFill>
                <a:schemeClr val="bg1"/>
              </a:solidFill>
              <a:prstDash val="lgDash"/>
              <a:tailEnd type="arrow"/>
            </a:ln>
            <a:effectLst/>
          </p:spPr>
          <p:style>
            <a:lnRef idx="2">
              <a:schemeClr val="accent1"/>
            </a:lnRef>
            <a:fillRef idx="0">
              <a:schemeClr val="accent1"/>
            </a:fillRef>
            <a:effectRef idx="1">
              <a:schemeClr val="accent1"/>
            </a:effectRef>
            <a:fontRef idx="minor">
              <a:schemeClr val="tx1"/>
            </a:fontRef>
          </p:style>
        </p:cxnSp>
        <p:pic>
          <p:nvPicPr>
            <p:cNvPr id="46" name="Image 45" descr="eye_obs.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400000">
              <a:off x="4511694" y="3658913"/>
              <a:ext cx="387130" cy="389181"/>
            </a:xfrm>
            <a:prstGeom prst="rect">
              <a:avLst/>
            </a:prstGeom>
          </p:spPr>
        </p:pic>
        <p:sp>
          <p:nvSpPr>
            <p:cNvPr id="47" name="Rectangle 46"/>
            <p:cNvSpPr/>
            <p:nvPr/>
          </p:nvSpPr>
          <p:spPr>
            <a:xfrm>
              <a:off x="4078004" y="3659938"/>
              <a:ext cx="583497" cy="338554"/>
            </a:xfrm>
            <a:prstGeom prst="rect">
              <a:avLst/>
            </a:prstGeom>
          </p:spPr>
          <p:txBody>
            <a:bodyPr wrap="square">
              <a:spAutoFit/>
            </a:bodyPr>
            <a:lstStyle/>
            <a:p>
              <a:pPr lvl="0">
                <a:buSzPct val="100000"/>
              </a:pPr>
              <a:r>
                <a:rPr lang="en-US" sz="1600" dirty="0">
                  <a:solidFill>
                    <a:srgbClr val="000000"/>
                  </a:solidFill>
                  <a:latin typeface="Geneva"/>
                  <a:cs typeface="Geneva"/>
                </a:rPr>
                <a:t>?</a:t>
              </a:r>
            </a:p>
          </p:txBody>
        </p:sp>
        <p:sp>
          <p:nvSpPr>
            <p:cNvPr id="49" name="Rectangle 48"/>
            <p:cNvSpPr/>
            <p:nvPr/>
          </p:nvSpPr>
          <p:spPr>
            <a:xfrm rot="16200000">
              <a:off x="1887571" y="5009599"/>
              <a:ext cx="2875110" cy="261610"/>
            </a:xfrm>
            <a:prstGeom prst="rect">
              <a:avLst/>
            </a:prstGeom>
          </p:spPr>
          <p:txBody>
            <a:bodyPr wrap="square">
              <a:spAutoFit/>
            </a:bodyPr>
            <a:lstStyle/>
            <a:p>
              <a:pPr lvl="0">
                <a:buSzPct val="100000"/>
              </a:pPr>
              <a:r>
                <a:rPr lang="en-US" sz="1100" i="1">
                  <a:latin typeface="Geneva"/>
                  <a:cs typeface="Geneva"/>
                </a:rPr>
                <a:t>Kathirgamaraju+18</a:t>
              </a:r>
            </a:p>
          </p:txBody>
        </p:sp>
      </p:grpSp>
      <p:sp>
        <p:nvSpPr>
          <p:cNvPr id="53" name="Rectangle 52"/>
          <p:cNvSpPr/>
          <p:nvPr/>
        </p:nvSpPr>
        <p:spPr>
          <a:xfrm>
            <a:off x="3990752" y="2287810"/>
            <a:ext cx="5952641" cy="338554"/>
          </a:xfrm>
          <a:prstGeom prst="rect">
            <a:avLst/>
          </a:prstGeom>
        </p:spPr>
        <p:txBody>
          <a:bodyPr wrap="square">
            <a:spAutoFit/>
          </a:bodyPr>
          <a:lstStyle/>
          <a:p>
            <a:pPr lvl="0">
              <a:buSzPct val="100000"/>
            </a:pPr>
            <a:r>
              <a:rPr lang="en-US" sz="1600" dirty="0">
                <a:solidFill>
                  <a:srgbClr val="000000"/>
                </a:solidFill>
                <a:latin typeface="Geneva"/>
                <a:cs typeface="Geneva"/>
              </a:rPr>
              <a:t>Vent de disque</a:t>
            </a:r>
          </a:p>
        </p:txBody>
      </p:sp>
      <p:sp>
        <p:nvSpPr>
          <p:cNvPr id="54" name="Rectangle 53"/>
          <p:cNvSpPr/>
          <p:nvPr/>
        </p:nvSpPr>
        <p:spPr>
          <a:xfrm>
            <a:off x="4257593" y="2381018"/>
            <a:ext cx="5952641" cy="338554"/>
          </a:xfrm>
          <a:prstGeom prst="rect">
            <a:avLst/>
          </a:prstGeom>
        </p:spPr>
        <p:txBody>
          <a:bodyPr wrap="square">
            <a:spAutoFit/>
          </a:bodyPr>
          <a:lstStyle/>
          <a:p>
            <a:pPr lvl="0">
              <a:buSzPct val="100000"/>
            </a:pPr>
            <a:r>
              <a:rPr lang="en-US" sz="1600" dirty="0">
                <a:solidFill>
                  <a:srgbClr val="000000"/>
                </a:solidFill>
                <a:latin typeface="Geneva"/>
                <a:cs typeface="Geneva"/>
              </a:rPr>
              <a:t> </a:t>
            </a:r>
          </a:p>
        </p:txBody>
      </p:sp>
      <p:sp>
        <p:nvSpPr>
          <p:cNvPr id="45" name="Rectangle 44"/>
          <p:cNvSpPr/>
          <p:nvPr/>
        </p:nvSpPr>
        <p:spPr>
          <a:xfrm>
            <a:off x="3834678" y="2327661"/>
            <a:ext cx="3362234" cy="1077218"/>
          </a:xfrm>
          <a:prstGeom prst="rect">
            <a:avLst/>
          </a:prstGeom>
        </p:spPr>
        <p:txBody>
          <a:bodyPr wrap="square">
            <a:spAutoFit/>
          </a:bodyPr>
          <a:lstStyle/>
          <a:p>
            <a:pPr lvl="0">
              <a:buSzPct val="100000"/>
            </a:pPr>
            <a:r>
              <a:rPr lang="en-US" sz="1600" dirty="0">
                <a:solidFill>
                  <a:srgbClr val="000000"/>
                </a:solidFill>
                <a:latin typeface="Geneva"/>
                <a:cs typeface="Geneva"/>
              </a:rPr>
              <a:t> </a:t>
            </a:r>
          </a:p>
          <a:p>
            <a:pPr marL="628650" lvl="1" indent="-171450">
              <a:buSzPct val="100000"/>
              <a:buBlip>
                <a:blip r:embed="rId4"/>
              </a:buBlip>
            </a:pPr>
            <a:r>
              <a:rPr lang="en-US" sz="1600" dirty="0">
                <a:solidFill>
                  <a:srgbClr val="000000"/>
                </a:solidFill>
                <a:latin typeface="Geneva"/>
                <a:cs typeface="Geneva"/>
              </a:rPr>
              <a:t> absorption </a:t>
            </a:r>
            <a:r>
              <a:rPr lang="en-US" sz="1600" dirty="0">
                <a:latin typeface="Geneva"/>
                <a:cs typeface="Geneva"/>
              </a:rPr>
              <a:t>UV</a:t>
            </a:r>
          </a:p>
          <a:p>
            <a:pPr marL="628650" lvl="1" indent="-171450">
              <a:buSzPct val="100000"/>
              <a:buBlip>
                <a:blip r:embed="rId4"/>
              </a:buBlip>
            </a:pPr>
            <a:r>
              <a:rPr lang="en-US" sz="1600" dirty="0">
                <a:latin typeface="Geneva"/>
                <a:cs typeface="Geneva"/>
              </a:rPr>
              <a:t> </a:t>
            </a:r>
            <a:r>
              <a:rPr lang="en-US" sz="1600" b="1" dirty="0">
                <a:latin typeface="Geneva"/>
                <a:cs typeface="Geneva"/>
              </a:rPr>
              <a:t>clumps </a:t>
            </a:r>
          </a:p>
          <a:p>
            <a:pPr marL="628650" lvl="1" indent="-171450">
              <a:buSzPct val="100000"/>
              <a:buBlip>
                <a:blip r:embed="rId4"/>
              </a:buBlip>
            </a:pPr>
            <a:r>
              <a:rPr lang="en-US" sz="1600" b="1" dirty="0">
                <a:latin typeface="Geneva"/>
                <a:cs typeface="Geneva"/>
              </a:rPr>
              <a:t> transport des neutrinos</a:t>
            </a:r>
          </a:p>
        </p:txBody>
      </p:sp>
      <p:sp>
        <p:nvSpPr>
          <p:cNvPr id="55" name="Rectangle 54"/>
          <p:cNvSpPr/>
          <p:nvPr/>
        </p:nvSpPr>
        <p:spPr>
          <a:xfrm>
            <a:off x="5962432" y="780526"/>
            <a:ext cx="5952641" cy="338554"/>
          </a:xfrm>
          <a:prstGeom prst="rect">
            <a:avLst/>
          </a:prstGeom>
        </p:spPr>
        <p:txBody>
          <a:bodyPr wrap="square">
            <a:spAutoFit/>
          </a:bodyPr>
          <a:lstStyle/>
          <a:p>
            <a:pPr lvl="0">
              <a:buSzPct val="100000"/>
            </a:pPr>
            <a:r>
              <a:rPr lang="en-US" sz="1600" dirty="0">
                <a:solidFill>
                  <a:srgbClr val="000000"/>
                </a:solidFill>
                <a:latin typeface="Geneva"/>
                <a:cs typeface="Geneva"/>
              </a:rPr>
              <a:t>Masse &amp; propriétés?</a:t>
            </a:r>
            <a:endParaRPr lang="en-US" sz="1600" b="1" dirty="0">
              <a:latin typeface="Geneva"/>
              <a:cs typeface="Geneva"/>
            </a:endParaRPr>
          </a:p>
        </p:txBody>
      </p:sp>
    </p:spTree>
    <p:extLst>
      <p:ext uri="{BB962C8B-B14F-4D97-AF65-F5344CB8AC3E}">
        <p14:creationId xmlns:p14="http://schemas.microsoft.com/office/powerpoint/2010/main" val="229785601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Chauffage magnétique de la kilonova &amp; équation d’état			    NS-NS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grpSp>
        <p:nvGrpSpPr>
          <p:cNvPr id="33" name="Grouper 32"/>
          <p:cNvGrpSpPr/>
          <p:nvPr/>
        </p:nvGrpSpPr>
        <p:grpSpPr>
          <a:xfrm>
            <a:off x="-144315" y="443215"/>
            <a:ext cx="3985513" cy="4172541"/>
            <a:chOff x="-21374" y="540480"/>
            <a:chExt cx="3985513" cy="4172541"/>
          </a:xfrm>
        </p:grpSpPr>
        <p:cxnSp>
          <p:nvCxnSpPr>
            <p:cNvPr id="7" name="Connecteur droit avec flèche 6"/>
            <p:cNvCxnSpPr/>
            <p:nvPr/>
          </p:nvCxnSpPr>
          <p:spPr>
            <a:xfrm flipV="1">
              <a:off x="2332516" y="1361374"/>
              <a:ext cx="0" cy="3351647"/>
            </a:xfrm>
            <a:prstGeom prst="straightConnector1">
              <a:avLst/>
            </a:prstGeom>
            <a:ln w="381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 name="Connecteur droit 12"/>
            <p:cNvCxnSpPr/>
            <p:nvPr/>
          </p:nvCxnSpPr>
          <p:spPr>
            <a:xfrm>
              <a:off x="2260309" y="2562195"/>
              <a:ext cx="145481"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5" name="Connecteur droit 14"/>
            <p:cNvCxnSpPr/>
            <p:nvPr/>
          </p:nvCxnSpPr>
          <p:spPr>
            <a:xfrm>
              <a:off x="2266165" y="3752530"/>
              <a:ext cx="145481"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21374" y="2855532"/>
              <a:ext cx="2329506" cy="646331"/>
            </a:xfrm>
            <a:prstGeom prst="rect">
              <a:avLst/>
            </a:prstGeom>
          </p:spPr>
          <p:txBody>
            <a:bodyPr wrap="square">
              <a:spAutoFit/>
            </a:bodyPr>
            <a:lstStyle/>
            <a:p>
              <a:pPr lvl="0" algn="r">
                <a:buSzPct val="100000"/>
              </a:pPr>
              <a:r>
                <a:rPr lang="en-US">
                  <a:solidFill>
                    <a:srgbClr val="000000"/>
                  </a:solidFill>
                  <a:latin typeface="Geneva"/>
                  <a:cs typeface="Geneva"/>
                </a:rPr>
                <a:t>étoile à neutrons </a:t>
              </a:r>
              <a:r>
                <a:rPr lang="en-US" b="1">
                  <a:solidFill>
                    <a:srgbClr val="000000"/>
                  </a:solidFill>
                  <a:latin typeface="Geneva"/>
                  <a:cs typeface="Geneva"/>
                </a:rPr>
                <a:t>supermassive</a:t>
              </a:r>
            </a:p>
          </p:txBody>
        </p:sp>
        <p:sp>
          <p:nvSpPr>
            <p:cNvPr id="18" name="Rectangle 17"/>
            <p:cNvSpPr/>
            <p:nvPr/>
          </p:nvSpPr>
          <p:spPr>
            <a:xfrm>
              <a:off x="94076" y="4129706"/>
              <a:ext cx="2196514" cy="369332"/>
            </a:xfrm>
            <a:prstGeom prst="rect">
              <a:avLst/>
            </a:prstGeom>
          </p:spPr>
          <p:txBody>
            <a:bodyPr wrap="square">
              <a:spAutoFit/>
            </a:bodyPr>
            <a:lstStyle/>
            <a:p>
              <a:pPr lvl="0" algn="r">
                <a:buSzPct val="100000"/>
              </a:pPr>
              <a:r>
                <a:rPr lang="en-US">
                  <a:solidFill>
                    <a:srgbClr val="000000"/>
                  </a:solidFill>
                  <a:latin typeface="Geneva"/>
                  <a:cs typeface="Geneva"/>
                </a:rPr>
                <a:t>étoile à neutrons</a:t>
              </a:r>
            </a:p>
          </p:txBody>
        </p:sp>
        <p:sp>
          <p:nvSpPr>
            <p:cNvPr id="20" name="Rectangle 19"/>
            <p:cNvSpPr/>
            <p:nvPr/>
          </p:nvSpPr>
          <p:spPr>
            <a:xfrm>
              <a:off x="1450469" y="3598641"/>
              <a:ext cx="2513670" cy="307777"/>
            </a:xfrm>
            <a:prstGeom prst="rect">
              <a:avLst/>
            </a:prstGeom>
          </p:spPr>
          <p:txBody>
            <a:bodyPr wrap="square">
              <a:spAutoFit/>
            </a:bodyPr>
            <a:lstStyle/>
            <a:p>
              <a:pPr lvl="0">
                <a:buSzPct val="100000"/>
              </a:pPr>
              <a:r>
                <a:rPr lang="en-US" sz="1400">
                  <a:solidFill>
                    <a:srgbClr val="000000"/>
                  </a:solidFill>
                  <a:latin typeface="Geneva"/>
                  <a:cs typeface="Geneva"/>
                </a:rPr>
                <a:t>~ 2.2M</a:t>
              </a:r>
              <a:r>
                <a:rPr lang="en-US" sz="1400" baseline="-25000">
                  <a:solidFill>
                    <a:srgbClr val="000000"/>
                  </a:solidFill>
                  <a:latin typeface="Geneva"/>
                  <a:cs typeface="Geneva"/>
                </a:rPr>
                <a:t>☉</a:t>
              </a:r>
              <a:endParaRPr lang="en-US" sz="1400">
                <a:solidFill>
                  <a:srgbClr val="000000"/>
                </a:solidFill>
                <a:latin typeface="Geneva"/>
                <a:cs typeface="Geneva"/>
              </a:endParaRPr>
            </a:p>
          </p:txBody>
        </p:sp>
        <p:sp>
          <p:nvSpPr>
            <p:cNvPr id="21" name="Rectangle 20"/>
            <p:cNvSpPr/>
            <p:nvPr/>
          </p:nvSpPr>
          <p:spPr>
            <a:xfrm>
              <a:off x="1426045" y="2408306"/>
              <a:ext cx="2513670" cy="307777"/>
            </a:xfrm>
            <a:prstGeom prst="rect">
              <a:avLst/>
            </a:prstGeom>
          </p:spPr>
          <p:txBody>
            <a:bodyPr wrap="square">
              <a:spAutoFit/>
            </a:bodyPr>
            <a:lstStyle/>
            <a:p>
              <a:pPr lvl="0">
                <a:buSzPct val="100000"/>
              </a:pPr>
              <a:r>
                <a:rPr lang="en-US" sz="1400">
                  <a:solidFill>
                    <a:srgbClr val="000000"/>
                  </a:solidFill>
                  <a:latin typeface="Geneva"/>
                  <a:cs typeface="Geneva"/>
                </a:rPr>
                <a:t>~ 2.7M</a:t>
              </a:r>
              <a:r>
                <a:rPr lang="en-US" sz="1400" baseline="-25000">
                  <a:solidFill>
                    <a:srgbClr val="000000"/>
                  </a:solidFill>
                  <a:latin typeface="Geneva"/>
                  <a:cs typeface="Geneva"/>
                </a:rPr>
                <a:t>☉</a:t>
              </a:r>
              <a:endParaRPr lang="en-US" sz="1400">
                <a:solidFill>
                  <a:srgbClr val="000000"/>
                </a:solidFill>
                <a:latin typeface="Geneva"/>
                <a:cs typeface="Geneva"/>
              </a:endParaRPr>
            </a:p>
          </p:txBody>
        </p:sp>
        <p:cxnSp>
          <p:nvCxnSpPr>
            <p:cNvPr id="22" name="Connecteur droit 21"/>
            <p:cNvCxnSpPr/>
            <p:nvPr/>
          </p:nvCxnSpPr>
          <p:spPr>
            <a:xfrm>
              <a:off x="1018241" y="1361374"/>
              <a:ext cx="1045640" cy="0"/>
            </a:xfrm>
            <a:prstGeom prst="line">
              <a:avLst/>
            </a:prstGeom>
            <a:ln>
              <a:solidFill>
                <a:srgbClr val="000000"/>
              </a:solidFill>
              <a:prstDash val="lgDash"/>
            </a:ln>
            <a:effectLst/>
          </p:spPr>
          <p:style>
            <a:lnRef idx="2">
              <a:schemeClr val="accent1"/>
            </a:lnRef>
            <a:fillRef idx="0">
              <a:schemeClr val="accent1"/>
            </a:fillRef>
            <a:effectRef idx="1">
              <a:schemeClr val="accent1"/>
            </a:effectRef>
            <a:fontRef idx="minor">
              <a:schemeClr val="tx1"/>
            </a:fontRef>
          </p:style>
        </p:cxnSp>
        <p:cxnSp>
          <p:nvCxnSpPr>
            <p:cNvPr id="23" name="Connecteur droit 22"/>
            <p:cNvCxnSpPr/>
            <p:nvPr/>
          </p:nvCxnSpPr>
          <p:spPr>
            <a:xfrm>
              <a:off x="2536336" y="1361374"/>
              <a:ext cx="1076956" cy="0"/>
            </a:xfrm>
            <a:prstGeom prst="line">
              <a:avLst/>
            </a:prstGeom>
            <a:ln>
              <a:solidFill>
                <a:srgbClr val="000000"/>
              </a:solidFill>
              <a:prstDash val="lgDash"/>
            </a:ln>
            <a:effectLst/>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1018241" y="908869"/>
              <a:ext cx="1150228" cy="369332"/>
            </a:xfrm>
            <a:prstGeom prst="rect">
              <a:avLst/>
            </a:prstGeom>
          </p:spPr>
          <p:txBody>
            <a:bodyPr wrap="square">
              <a:spAutoFit/>
            </a:bodyPr>
            <a:lstStyle/>
            <a:p>
              <a:pPr lvl="0" algn="r">
                <a:buSzPct val="100000"/>
              </a:pPr>
              <a:r>
                <a:rPr lang="en-US">
                  <a:solidFill>
                    <a:srgbClr val="000000"/>
                  </a:solidFill>
                  <a:latin typeface="Geneva"/>
                  <a:cs typeface="Geneva"/>
                </a:rPr>
                <a:t>Reliquat</a:t>
              </a:r>
            </a:p>
          </p:txBody>
        </p:sp>
        <p:sp>
          <p:nvSpPr>
            <p:cNvPr id="25" name="Rectangle 24"/>
            <p:cNvSpPr/>
            <p:nvPr/>
          </p:nvSpPr>
          <p:spPr>
            <a:xfrm>
              <a:off x="2463064" y="917688"/>
              <a:ext cx="1150228" cy="369332"/>
            </a:xfrm>
            <a:prstGeom prst="rect">
              <a:avLst/>
            </a:prstGeom>
          </p:spPr>
          <p:txBody>
            <a:bodyPr wrap="square">
              <a:spAutoFit/>
            </a:bodyPr>
            <a:lstStyle/>
            <a:p>
              <a:pPr lvl="0">
                <a:buSzPct val="100000"/>
              </a:pPr>
              <a:r>
                <a:rPr lang="en-US">
                  <a:solidFill>
                    <a:srgbClr val="000000"/>
                  </a:solidFill>
                  <a:latin typeface="Geneva"/>
                  <a:cs typeface="Geneva"/>
                </a:rPr>
                <a:t>Stable?</a:t>
              </a:r>
            </a:p>
          </p:txBody>
        </p:sp>
        <p:sp>
          <p:nvSpPr>
            <p:cNvPr id="9" name="Rectangle 8"/>
            <p:cNvSpPr/>
            <p:nvPr/>
          </p:nvSpPr>
          <p:spPr>
            <a:xfrm>
              <a:off x="2366340" y="4088244"/>
              <a:ext cx="564789" cy="461665"/>
            </a:xfrm>
            <a:prstGeom prst="rect">
              <a:avLst/>
            </a:prstGeom>
          </p:spPr>
          <p:txBody>
            <a:bodyPr wrap="square">
              <a:spAutoFit/>
            </a:bodyPr>
            <a:lstStyle/>
            <a:p>
              <a:pPr algn="ctr"/>
              <a:r>
                <a:rPr lang="fr-FR" sz="2400">
                  <a:latin typeface="Geneva"/>
                  <a:cs typeface="Geneva"/>
                </a:rPr>
                <a:t>∞</a:t>
              </a:r>
            </a:p>
          </p:txBody>
        </p:sp>
        <p:sp>
          <p:nvSpPr>
            <p:cNvPr id="26" name="Rectangle 25"/>
            <p:cNvSpPr/>
            <p:nvPr/>
          </p:nvSpPr>
          <p:spPr>
            <a:xfrm>
              <a:off x="94076" y="1697391"/>
              <a:ext cx="2196513" cy="646331"/>
            </a:xfrm>
            <a:prstGeom prst="rect">
              <a:avLst/>
            </a:prstGeom>
          </p:spPr>
          <p:txBody>
            <a:bodyPr wrap="square">
              <a:spAutoFit/>
            </a:bodyPr>
            <a:lstStyle/>
            <a:p>
              <a:pPr lvl="0" algn="r">
                <a:buSzPct val="100000"/>
              </a:pPr>
              <a:r>
                <a:rPr lang="en-US">
                  <a:solidFill>
                    <a:srgbClr val="000000"/>
                  </a:solidFill>
                  <a:latin typeface="Geneva"/>
                  <a:cs typeface="Geneva"/>
                </a:rPr>
                <a:t>étoile à neutrons </a:t>
              </a:r>
              <a:r>
                <a:rPr lang="en-US" b="1">
                  <a:solidFill>
                    <a:srgbClr val="000000"/>
                  </a:solidFill>
                  <a:latin typeface="Geneva"/>
                  <a:cs typeface="Geneva"/>
                </a:rPr>
                <a:t>hypermassive</a:t>
              </a:r>
            </a:p>
          </p:txBody>
        </p:sp>
        <p:sp>
          <p:nvSpPr>
            <p:cNvPr id="27" name="Rectangle 26"/>
            <p:cNvSpPr/>
            <p:nvPr/>
          </p:nvSpPr>
          <p:spPr>
            <a:xfrm rot="16200000">
              <a:off x="1911862" y="797087"/>
              <a:ext cx="820993" cy="307779"/>
            </a:xfrm>
            <a:prstGeom prst="rect">
              <a:avLst/>
            </a:prstGeom>
          </p:spPr>
          <p:txBody>
            <a:bodyPr wrap="square">
              <a:spAutoFit/>
            </a:bodyPr>
            <a:lstStyle/>
            <a:p>
              <a:pPr lvl="0">
                <a:buSzPct val="100000"/>
              </a:pPr>
              <a:r>
                <a:rPr lang="en-US" sz="1400">
                  <a:solidFill>
                    <a:srgbClr val="000000"/>
                  </a:solidFill>
                  <a:latin typeface="Geneva"/>
                  <a:cs typeface="Geneva"/>
                </a:rPr>
                <a:t>Masse</a:t>
              </a:r>
            </a:p>
          </p:txBody>
        </p:sp>
        <p:sp>
          <p:nvSpPr>
            <p:cNvPr id="28" name="Rectangle 27"/>
            <p:cNvSpPr/>
            <p:nvPr/>
          </p:nvSpPr>
          <p:spPr>
            <a:xfrm>
              <a:off x="2149375" y="1824042"/>
              <a:ext cx="1354505" cy="369332"/>
            </a:xfrm>
            <a:prstGeom prst="rect">
              <a:avLst/>
            </a:prstGeom>
          </p:spPr>
          <p:txBody>
            <a:bodyPr wrap="square">
              <a:spAutoFit/>
            </a:bodyPr>
            <a:lstStyle/>
            <a:p>
              <a:pPr algn="ctr"/>
              <a:r>
                <a:rPr lang="fr-FR">
                  <a:latin typeface="Geneva"/>
                  <a:cs typeface="Geneva"/>
                </a:rPr>
                <a:t>&lt;&lt; 1s</a:t>
              </a:r>
            </a:p>
          </p:txBody>
        </p:sp>
        <p:sp>
          <p:nvSpPr>
            <p:cNvPr id="29" name="Rectangle 28"/>
            <p:cNvSpPr/>
            <p:nvPr/>
          </p:nvSpPr>
          <p:spPr>
            <a:xfrm>
              <a:off x="2365368" y="2671578"/>
              <a:ext cx="1481535" cy="923330"/>
            </a:xfrm>
            <a:prstGeom prst="rect">
              <a:avLst/>
            </a:prstGeom>
          </p:spPr>
          <p:txBody>
            <a:bodyPr wrap="square">
              <a:spAutoFit/>
            </a:bodyPr>
            <a:lstStyle/>
            <a:p>
              <a:r>
                <a:rPr lang="fr-FR">
                  <a:solidFill>
                    <a:schemeClr val="accent2">
                      <a:lumMod val="75000"/>
                    </a:schemeClr>
                  </a:solidFill>
                  <a:latin typeface="Geneva"/>
                  <a:cs typeface="Geneva"/>
                </a:rPr>
                <a:t>dépend du freinage magnétique</a:t>
              </a:r>
            </a:p>
          </p:txBody>
        </p:sp>
      </p:grpSp>
      <p:pic>
        <p:nvPicPr>
          <p:cNvPr id="36" name="Image 35" descr="MHD_NS_dis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653693"/>
            <a:ext cx="3536360" cy="1994686"/>
          </a:xfrm>
          <a:prstGeom prst="rect">
            <a:avLst/>
          </a:prstGeom>
          <a:ln>
            <a:noFill/>
          </a:ln>
          <a:effectLst>
            <a:outerShdw blurRad="190500" algn="tl" rotWithShape="0">
              <a:srgbClr val="000000">
                <a:alpha val="70000"/>
              </a:srgbClr>
            </a:outerShdw>
          </a:effectLst>
        </p:spPr>
      </p:pic>
      <p:sp>
        <p:nvSpPr>
          <p:cNvPr id="38" name="Rectangle 37"/>
          <p:cNvSpPr/>
          <p:nvPr/>
        </p:nvSpPr>
        <p:spPr>
          <a:xfrm>
            <a:off x="732121" y="6386769"/>
            <a:ext cx="2853086" cy="261610"/>
          </a:xfrm>
          <a:prstGeom prst="rect">
            <a:avLst/>
          </a:prstGeom>
        </p:spPr>
        <p:txBody>
          <a:bodyPr wrap="square">
            <a:spAutoFit/>
          </a:bodyPr>
          <a:lstStyle/>
          <a:p>
            <a:pPr lvl="0">
              <a:buSzPct val="100000"/>
            </a:pPr>
            <a:r>
              <a:rPr lang="en-US" sz="1100" i="1">
                <a:solidFill>
                  <a:schemeClr val="bg1"/>
                </a:solidFill>
                <a:latin typeface="Geneva"/>
                <a:cs typeface="Geneva"/>
              </a:rPr>
              <a:t>Moens, El Mellah, Meliani &amp; Sundqvist</a:t>
            </a:r>
          </a:p>
        </p:txBody>
      </p:sp>
      <p:grpSp>
        <p:nvGrpSpPr>
          <p:cNvPr id="3" name="Grouper 2"/>
          <p:cNvGrpSpPr/>
          <p:nvPr/>
        </p:nvGrpSpPr>
        <p:grpSpPr>
          <a:xfrm>
            <a:off x="3130315" y="5202283"/>
            <a:ext cx="6341589" cy="1112581"/>
            <a:chOff x="3203587" y="5407809"/>
            <a:chExt cx="6341589" cy="1112581"/>
          </a:xfrm>
        </p:grpSpPr>
        <p:sp>
          <p:nvSpPr>
            <p:cNvPr id="39" name="Rectangle 38"/>
            <p:cNvSpPr/>
            <p:nvPr/>
          </p:nvSpPr>
          <p:spPr>
            <a:xfrm>
              <a:off x="3203587" y="5443172"/>
              <a:ext cx="5952641" cy="1077218"/>
            </a:xfrm>
            <a:prstGeom prst="rect">
              <a:avLst/>
            </a:prstGeom>
          </p:spPr>
          <p:txBody>
            <a:bodyPr wrap="square">
              <a:spAutoFit/>
            </a:bodyPr>
            <a:lstStyle/>
            <a:p>
              <a:pPr lvl="0">
                <a:buSzPct val="100000"/>
              </a:pPr>
              <a:r>
                <a:rPr lang="en-US" sz="1600" dirty="0">
                  <a:solidFill>
                    <a:srgbClr val="000000"/>
                  </a:solidFill>
                  <a:latin typeface="Geneva"/>
                  <a:cs typeface="Geneva"/>
                </a:rPr>
                <a:t> </a:t>
              </a:r>
            </a:p>
            <a:p>
              <a:pPr marL="628650" lvl="1" indent="-171450">
                <a:buSzPct val="100000"/>
                <a:buBlip>
                  <a:blip r:embed="rId4"/>
                </a:buBlip>
              </a:pPr>
              <a:r>
                <a:rPr lang="en-US" sz="1600" dirty="0">
                  <a:solidFill>
                    <a:srgbClr val="000000"/>
                  </a:solidFill>
                  <a:latin typeface="Geneva"/>
                  <a:cs typeface="Geneva"/>
                </a:rPr>
                <a:t> </a:t>
              </a:r>
              <a:r>
                <a:rPr lang="en-US" sz="1600" b="1" dirty="0">
                  <a:solidFill>
                    <a:srgbClr val="000000"/>
                  </a:solidFill>
                  <a:latin typeface="Geneva"/>
                  <a:cs typeface="Geneva"/>
                </a:rPr>
                <a:t>géométrie</a:t>
              </a:r>
              <a:r>
                <a:rPr lang="en-US" sz="1600" dirty="0">
                  <a:solidFill>
                    <a:srgbClr val="000000"/>
                  </a:solidFill>
                  <a:latin typeface="Geneva"/>
                  <a:cs typeface="Geneva"/>
                </a:rPr>
                <a:t> du flot : disque? sphérique?</a:t>
              </a:r>
            </a:p>
            <a:p>
              <a:pPr marL="628650" lvl="1" indent="-171450">
                <a:buSzPct val="100000"/>
                <a:buBlip>
                  <a:blip r:embed="rId4"/>
                </a:buBlip>
              </a:pPr>
              <a:r>
                <a:rPr lang="en-US" sz="1600" dirty="0">
                  <a:solidFill>
                    <a:srgbClr val="000000"/>
                  </a:solidFill>
                  <a:latin typeface="Geneva"/>
                  <a:cs typeface="Geneva"/>
                </a:rPr>
                <a:t> vent de disque</a:t>
              </a:r>
            </a:p>
            <a:p>
              <a:pPr marL="628650" lvl="1" indent="-171450">
                <a:buSzPct val="100000"/>
                <a:buBlip>
                  <a:blip r:embed="rId4"/>
                </a:buBlip>
              </a:pPr>
              <a:r>
                <a:rPr lang="en-US" sz="1600" dirty="0">
                  <a:solidFill>
                    <a:srgbClr val="000000"/>
                  </a:solidFill>
                  <a:latin typeface="Geneva"/>
                  <a:cs typeface="Geneva"/>
                </a:rPr>
                <a:t> interaction ejecta / vent de pulsar</a:t>
              </a:r>
            </a:p>
          </p:txBody>
        </p:sp>
        <p:sp>
          <p:nvSpPr>
            <p:cNvPr id="40" name="Rectangle 39"/>
            <p:cNvSpPr/>
            <p:nvPr/>
          </p:nvSpPr>
          <p:spPr>
            <a:xfrm>
              <a:off x="3592535" y="5407809"/>
              <a:ext cx="5952641" cy="338554"/>
            </a:xfrm>
            <a:prstGeom prst="rect">
              <a:avLst/>
            </a:prstGeom>
          </p:spPr>
          <p:txBody>
            <a:bodyPr wrap="square">
              <a:spAutoFit/>
            </a:bodyPr>
            <a:lstStyle/>
            <a:p>
              <a:pPr lvl="0">
                <a:buSzPct val="100000"/>
              </a:pPr>
              <a:r>
                <a:rPr lang="en-US" sz="1600" dirty="0">
                  <a:solidFill>
                    <a:srgbClr val="000000"/>
                  </a:solidFill>
                  <a:latin typeface="Geneva"/>
                  <a:cs typeface="Geneva"/>
                </a:rPr>
                <a:t>Couplage </a:t>
              </a:r>
              <a:r>
                <a:rPr lang="en-US" sz="1600" b="1" dirty="0">
                  <a:solidFill>
                    <a:srgbClr val="000000"/>
                  </a:solidFill>
                  <a:latin typeface="Geneva"/>
                  <a:cs typeface="Geneva"/>
                </a:rPr>
                <a:t>magnétosphère / ejecta </a:t>
              </a:r>
            </a:p>
          </p:txBody>
        </p:sp>
      </p:grpSp>
      <p:grpSp>
        <p:nvGrpSpPr>
          <p:cNvPr id="4" name="Grouper 3"/>
          <p:cNvGrpSpPr/>
          <p:nvPr/>
        </p:nvGrpSpPr>
        <p:grpSpPr>
          <a:xfrm>
            <a:off x="3907953" y="725337"/>
            <a:ext cx="5177542" cy="4330015"/>
            <a:chOff x="3800263" y="725337"/>
            <a:chExt cx="5137881" cy="4620219"/>
          </a:xfrm>
        </p:grpSpPr>
        <p:pic>
          <p:nvPicPr>
            <p:cNvPr id="11" name="Image 10" descr="spinning-down_luminosity.png"/>
            <p:cNvPicPr>
              <a:picLocks/>
            </p:cNvPicPr>
            <p:nvPr/>
          </p:nvPicPr>
          <p:blipFill>
            <a:blip r:embed="rId5">
              <a:extLst>
                <a:ext uri="{28A0092B-C50C-407E-A947-70E740481C1C}">
                  <a14:useLocalDpi xmlns:a14="http://schemas.microsoft.com/office/drawing/2010/main" val="0"/>
                </a:ext>
              </a:extLst>
            </a:blip>
            <a:stretch>
              <a:fillRect/>
            </a:stretch>
          </p:blipFill>
          <p:spPr>
            <a:xfrm>
              <a:off x="3800263" y="725337"/>
              <a:ext cx="5137881" cy="4620219"/>
            </a:xfrm>
            <a:prstGeom prst="rect">
              <a:avLst/>
            </a:prstGeom>
            <a:ln>
              <a:noFill/>
            </a:ln>
            <a:effectLst>
              <a:outerShdw blurRad="190500" algn="tl" rotWithShape="0">
                <a:srgbClr val="000000">
                  <a:alpha val="70000"/>
                </a:srgbClr>
              </a:outerShdw>
            </a:effectLst>
          </p:spPr>
        </p:pic>
        <p:sp>
          <p:nvSpPr>
            <p:cNvPr id="30" name="Rectangle 29"/>
            <p:cNvSpPr/>
            <p:nvPr/>
          </p:nvSpPr>
          <p:spPr>
            <a:xfrm>
              <a:off x="4474955" y="799393"/>
              <a:ext cx="2853086" cy="328405"/>
            </a:xfrm>
            <a:prstGeom prst="rect">
              <a:avLst/>
            </a:prstGeom>
          </p:spPr>
          <p:txBody>
            <a:bodyPr wrap="square">
              <a:spAutoFit/>
            </a:bodyPr>
            <a:lstStyle/>
            <a:p>
              <a:pPr lvl="0">
                <a:buSzPct val="100000"/>
              </a:pPr>
              <a:r>
                <a:rPr lang="en-US" sz="1400" i="1">
                  <a:latin typeface="Geneva"/>
                  <a:cs typeface="Geneva"/>
                </a:rPr>
                <a:t>El Mellah</a:t>
              </a:r>
            </a:p>
          </p:txBody>
        </p:sp>
      </p:grpSp>
    </p:spTree>
    <p:extLst>
      <p:ext uri="{BB962C8B-B14F-4D97-AF65-F5344CB8AC3E}">
        <p14:creationId xmlns:p14="http://schemas.microsoft.com/office/powerpoint/2010/main" val="2085838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pPr lvl="0"/>
            <a:r>
              <a:rPr lang="en-US" sz="2000" b="1" dirty="0">
                <a:latin typeface="Geneva"/>
                <a:cs typeface="Geneva"/>
              </a:rPr>
              <a:t> Nucléosynthèse des éléments lourds						     </a:t>
            </a:r>
            <a:r>
              <a:rPr lang="en-US" sz="2000" b="1" dirty="0">
                <a:solidFill>
                  <a:schemeClr val="tx1">
                    <a:lumMod val="50000"/>
                    <a:lumOff val="50000"/>
                  </a:schemeClr>
                </a:solidFill>
                <a:latin typeface="Geneva"/>
                <a:cs typeface="Geneva"/>
              </a:rPr>
              <a:t>BH-NS</a:t>
            </a:r>
            <a:r>
              <a:rPr lang="en-US" sz="2000" b="1" dirty="0">
                <a:solidFill>
                  <a:srgbClr val="7F7F7F"/>
                </a:solidFill>
                <a:latin typeface="Geneva"/>
                <a:cs typeface="Geneva"/>
              </a:rPr>
              <a:t>/</a:t>
            </a:r>
            <a:r>
              <a:rPr lang="en-US" sz="2000" b="1" dirty="0">
                <a:latin typeface="Geneva"/>
                <a:cs typeface="Geneva"/>
              </a:rPr>
              <a:t>NS-NS</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grpSp>
        <p:nvGrpSpPr>
          <p:cNvPr id="5" name="Grouper 4"/>
          <p:cNvGrpSpPr/>
          <p:nvPr/>
        </p:nvGrpSpPr>
        <p:grpSpPr>
          <a:xfrm>
            <a:off x="76109" y="683649"/>
            <a:ext cx="8224371" cy="1457979"/>
            <a:chOff x="112745" y="4660862"/>
            <a:chExt cx="8224371" cy="1457979"/>
          </a:xfrm>
        </p:grpSpPr>
        <p:sp>
          <p:nvSpPr>
            <p:cNvPr id="15" name="Rectangle à coins arrondis 14"/>
            <p:cNvSpPr/>
            <p:nvPr/>
          </p:nvSpPr>
          <p:spPr>
            <a:xfrm>
              <a:off x="112745" y="4660862"/>
              <a:ext cx="3702609"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Decin et al., Nature Astronomy 2019</a:t>
              </a:r>
              <a:endParaRPr lang="fr-FR">
                <a:solidFill>
                  <a:schemeClr val="tx1"/>
                </a:solidFill>
              </a:endParaRPr>
            </a:p>
          </p:txBody>
        </p:sp>
        <p:sp>
          <p:nvSpPr>
            <p:cNvPr id="16" name="Rectangle 15"/>
            <p:cNvSpPr/>
            <p:nvPr/>
          </p:nvSpPr>
          <p:spPr>
            <a:xfrm>
              <a:off x="112745" y="5193285"/>
              <a:ext cx="8224371" cy="629916"/>
            </a:xfrm>
            <a:prstGeom prst="rect">
              <a:avLst/>
            </a:prstGeom>
          </p:spPr>
          <p:txBody>
            <a:bodyPr wrap="square">
              <a:spAutoFit/>
            </a:bodyPr>
            <a:lstStyle/>
            <a:p>
              <a:pPr marL="171450" lvl="0" indent="-171450">
                <a:lnSpc>
                  <a:spcPct val="110000"/>
                </a:lnSpc>
                <a:buSzPct val="100000"/>
                <a:buBlip>
                  <a:blip r:embed="rId3"/>
                </a:buBlip>
              </a:pPr>
              <a:r>
                <a:rPr lang="en-US" sz="1600">
                  <a:solidFill>
                    <a:srgbClr val="000000"/>
                  </a:solidFill>
                  <a:latin typeface="Geneva"/>
                  <a:cs typeface="Geneva"/>
                </a:rPr>
                <a:t> </a:t>
              </a:r>
              <a:r>
                <a:rPr lang="en-US" sz="1600" dirty="0">
                  <a:latin typeface="Geneva"/>
                  <a:cs typeface="Geneva"/>
                </a:rPr>
                <a:t>Morphologie de l’enveloppe circumstellaire autour des supergéantes rouges</a:t>
              </a:r>
            </a:p>
            <a:p>
              <a:pPr marL="171450" indent="-171450">
                <a:lnSpc>
                  <a:spcPct val="11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impact</a:t>
              </a:r>
              <a:r>
                <a:rPr lang="en-US" sz="800">
                  <a:solidFill>
                    <a:srgbClr val="000000"/>
                  </a:solidFill>
                  <a:latin typeface="Geneva"/>
                  <a:cs typeface="Geneva"/>
                </a:rPr>
                <a:t> </a:t>
              </a:r>
              <a:r>
                <a:rPr lang="en-US" sz="1600">
                  <a:solidFill>
                    <a:srgbClr val="000000"/>
                  </a:solidFill>
                  <a:latin typeface="Geneva"/>
                  <a:cs typeface="Geneva"/>
                </a:rPr>
                <a:t>d’un compagnon</a:t>
              </a:r>
            </a:p>
          </p:txBody>
        </p:sp>
        <p:sp>
          <p:nvSpPr>
            <p:cNvPr id="32" name="Rectangle 31"/>
            <p:cNvSpPr/>
            <p:nvPr/>
          </p:nvSpPr>
          <p:spPr>
            <a:xfrm>
              <a:off x="282136" y="5759768"/>
              <a:ext cx="4778087" cy="359073"/>
            </a:xfrm>
            <a:prstGeom prst="rect">
              <a:avLst/>
            </a:prstGeom>
          </p:spPr>
          <p:txBody>
            <a:bodyPr wrap="square">
              <a:spAutoFit/>
            </a:bodyPr>
            <a:lstStyle/>
            <a:p>
              <a:pPr marL="285750" lvl="0" indent="-285750">
                <a:lnSpc>
                  <a:spcPct val="110000"/>
                </a:lnSpc>
                <a:buSzPct val="100000"/>
                <a:buFont typeface="Symbol" charset="0"/>
                <a:buChar char=""/>
              </a:pPr>
              <a:r>
                <a:rPr lang="en-US" sz="1600" b="1">
                  <a:solidFill>
                    <a:srgbClr val="000000"/>
                  </a:solidFill>
                  <a:latin typeface="Geneva"/>
                  <a:cs typeface="Geneva"/>
                </a:rPr>
                <a:t>paramétrisation de l’ejecta</a:t>
              </a:r>
            </a:p>
          </p:txBody>
        </p:sp>
      </p:grpSp>
      <p:sp>
        <p:nvSpPr>
          <p:cNvPr id="17" name="Rectangle à coins arrondis 16"/>
          <p:cNvSpPr/>
          <p:nvPr/>
        </p:nvSpPr>
        <p:spPr>
          <a:xfrm>
            <a:off x="6521960" y="1655815"/>
            <a:ext cx="2509322" cy="331502"/>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b="1">
                <a:ln>
                  <a:solidFill>
                    <a:schemeClr val="tx1"/>
                  </a:solidFill>
                </a:ln>
                <a:solidFill>
                  <a:schemeClr val="tx1"/>
                </a:solidFill>
              </a:rPr>
              <a:t>El Mellah</a:t>
            </a:r>
            <a:r>
              <a:rPr lang="fr-FR" sz="1400">
                <a:ln>
                  <a:solidFill>
                    <a:schemeClr val="tx1"/>
                  </a:solidFill>
                </a:ln>
                <a:solidFill>
                  <a:schemeClr val="tx1"/>
                </a:solidFill>
              </a:rPr>
              <a:t>, Decin et al., in prep</a:t>
            </a:r>
            <a:endParaRPr lang="fr-FR" sz="1400">
              <a:solidFill>
                <a:schemeClr val="tx1"/>
              </a:solidFill>
            </a:endParaRPr>
          </a:p>
        </p:txBody>
      </p:sp>
      <p:grpSp>
        <p:nvGrpSpPr>
          <p:cNvPr id="9" name="Grouper 8"/>
          <p:cNvGrpSpPr/>
          <p:nvPr/>
        </p:nvGrpSpPr>
        <p:grpSpPr>
          <a:xfrm>
            <a:off x="137733" y="4326368"/>
            <a:ext cx="8294033" cy="2423070"/>
            <a:chOff x="175838" y="4028925"/>
            <a:chExt cx="8294033" cy="2423070"/>
          </a:xfrm>
        </p:grpSpPr>
        <p:sp>
          <p:nvSpPr>
            <p:cNvPr id="7" name="Rectangle 6"/>
            <p:cNvSpPr/>
            <p:nvPr/>
          </p:nvSpPr>
          <p:spPr>
            <a:xfrm>
              <a:off x="1417908" y="4750917"/>
              <a:ext cx="2700670" cy="338554"/>
            </a:xfrm>
            <a:prstGeom prst="rect">
              <a:avLst/>
            </a:prstGeom>
          </p:spPr>
          <p:txBody>
            <a:bodyPr wrap="square">
              <a:spAutoFit/>
            </a:bodyPr>
            <a:lstStyle/>
            <a:p>
              <a:pPr marL="628650" lvl="1" indent="-171450">
                <a:buSzPct val="100000"/>
                <a:buBlip>
                  <a:blip r:embed="rId3"/>
                </a:buBlip>
              </a:pPr>
              <a:r>
                <a:rPr lang="en-US" sz="1600" dirty="0">
                  <a:solidFill>
                    <a:srgbClr val="0000CC"/>
                  </a:solidFill>
                  <a:latin typeface="Geneva"/>
                  <a:cs typeface="Geneva"/>
                </a:rPr>
                <a:t> Elisabeth Vangioni</a:t>
              </a:r>
            </a:p>
          </p:txBody>
        </p:sp>
        <p:sp>
          <p:nvSpPr>
            <p:cNvPr id="18" name="Rectangle 17"/>
            <p:cNvSpPr/>
            <p:nvPr/>
          </p:nvSpPr>
          <p:spPr>
            <a:xfrm>
              <a:off x="245500" y="4738706"/>
              <a:ext cx="8224371" cy="1713289"/>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Paramétrisation</a:t>
              </a:r>
            </a:p>
            <a:p>
              <a:pPr marL="171450" lvl="0" indent="-171450">
                <a:lnSpc>
                  <a:spcPct val="110000"/>
                </a:lnSpc>
                <a:buSzPct val="100000"/>
                <a:buBlip>
                  <a:blip r:embed="rId3"/>
                </a:buBlip>
              </a:pPr>
              <a:r>
                <a:rPr lang="en-US" sz="1600" b="1">
                  <a:solidFill>
                    <a:srgbClr val="000000"/>
                  </a:solidFill>
                  <a:latin typeface="Geneva"/>
                  <a:cs typeface="Geneva"/>
                </a:rPr>
                <a:t> capture rapide de neutrons</a:t>
              </a:r>
            </a:p>
            <a:p>
              <a:pPr marL="171450" lvl="0" indent="-171450">
                <a:lnSpc>
                  <a:spcPct val="110000"/>
                </a:lnSpc>
                <a:buSzPct val="100000"/>
                <a:buBlip>
                  <a:blip r:embed="rId3"/>
                </a:buBlip>
              </a:pPr>
              <a:r>
                <a:rPr lang="en-US" sz="1600">
                  <a:solidFill>
                    <a:srgbClr val="000000"/>
                  </a:solidFill>
                  <a:latin typeface="Geneva"/>
                  <a:cs typeface="Geneva"/>
                </a:rPr>
                <a:t> refroidissement par émission de neutrinos</a:t>
              </a:r>
            </a:p>
            <a:p>
              <a:pPr lvl="0">
                <a:lnSpc>
                  <a:spcPct val="110000"/>
                </a:lnSpc>
                <a:buSzPct val="100000"/>
              </a:pPr>
              <a:r>
                <a:rPr lang="en-US" sz="1600">
                  <a:solidFill>
                    <a:srgbClr val="000000"/>
                  </a:solidFill>
                  <a:latin typeface="Geneva"/>
                  <a:cs typeface="Geneva"/>
                </a:rPr>
                <a:t>A plus long terme</a:t>
              </a:r>
            </a:p>
            <a:p>
              <a:pPr marL="171450" lvl="0" indent="-171450">
                <a:lnSpc>
                  <a:spcPct val="110000"/>
                </a:lnSpc>
                <a:buSzPct val="100000"/>
                <a:buBlip>
                  <a:blip r:embed="rId3"/>
                </a:buBlip>
              </a:pPr>
              <a:r>
                <a:rPr lang="en-US" sz="1600">
                  <a:solidFill>
                    <a:srgbClr val="000000"/>
                  </a:solidFill>
                  <a:latin typeface="Geneva"/>
                  <a:cs typeface="Geneva"/>
                </a:rPr>
                <a:t> couplage avec réseau de réactions</a:t>
              </a:r>
            </a:p>
            <a:p>
              <a:pPr lvl="0">
                <a:lnSpc>
                  <a:spcPct val="110000"/>
                </a:lnSpc>
                <a:buSzPct val="100000"/>
              </a:pPr>
              <a:endParaRPr lang="en-US" sz="1600">
                <a:solidFill>
                  <a:srgbClr val="000000"/>
                </a:solidFill>
                <a:latin typeface="Geneva"/>
                <a:cs typeface="Geneva"/>
              </a:endParaRPr>
            </a:p>
          </p:txBody>
        </p:sp>
        <p:sp>
          <p:nvSpPr>
            <p:cNvPr id="20" name="Rectangle 19"/>
            <p:cNvSpPr/>
            <p:nvPr/>
          </p:nvSpPr>
          <p:spPr>
            <a:xfrm>
              <a:off x="245500" y="4427162"/>
              <a:ext cx="2632768"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Fraction électronique?</a:t>
              </a:r>
            </a:p>
          </p:txBody>
        </p:sp>
        <p:sp>
          <p:nvSpPr>
            <p:cNvPr id="22" name="Rounded Rectangle 39"/>
            <p:cNvSpPr/>
            <p:nvPr/>
          </p:nvSpPr>
          <p:spPr>
            <a:xfrm>
              <a:off x="175838" y="4028925"/>
              <a:ext cx="3590668"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chauffage nucléaire de la kilonova</a:t>
              </a:r>
            </a:p>
          </p:txBody>
        </p:sp>
      </p:grpSp>
      <p:grpSp>
        <p:nvGrpSpPr>
          <p:cNvPr id="23" name="Grouper 22"/>
          <p:cNvGrpSpPr/>
          <p:nvPr/>
        </p:nvGrpSpPr>
        <p:grpSpPr>
          <a:xfrm>
            <a:off x="3839733" y="4444815"/>
            <a:ext cx="689674" cy="663285"/>
            <a:chOff x="7789194" y="878368"/>
            <a:chExt cx="689674" cy="663285"/>
          </a:xfrm>
        </p:grpSpPr>
        <p:sp>
          <p:nvSpPr>
            <p:cNvPr id="24" name="Ellipse 23"/>
            <p:cNvSpPr/>
            <p:nvPr/>
          </p:nvSpPr>
          <p:spPr>
            <a:xfrm>
              <a:off x="7789194" y="878368"/>
              <a:ext cx="689674" cy="663285"/>
            </a:xfrm>
            <a:prstGeom prst="ellipse">
              <a:avLst/>
            </a:prstGeom>
            <a:solidFill>
              <a:schemeClr val="accent3">
                <a:lumMod val="60000"/>
                <a:lumOff val="40000"/>
                <a:alpha val="82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6" name="Rectangle 25"/>
            <p:cNvSpPr/>
            <p:nvPr/>
          </p:nvSpPr>
          <p:spPr>
            <a:xfrm>
              <a:off x="7874068" y="1044365"/>
              <a:ext cx="543739" cy="369332"/>
            </a:xfrm>
            <a:prstGeom prst="rect">
              <a:avLst/>
            </a:prstGeom>
          </p:spPr>
          <p:txBody>
            <a:bodyPr wrap="none">
              <a:spAutoFit/>
            </a:bodyPr>
            <a:lstStyle/>
            <a:p>
              <a:r>
                <a:rPr lang="en-US" b="1" cap="small" dirty="0">
                  <a:solidFill>
                    <a:srgbClr val="000000"/>
                  </a:solidFill>
                  <a:latin typeface="Geneva"/>
                  <a:cs typeface="Geneva"/>
                </a:rPr>
                <a:t>IAP</a:t>
              </a:r>
              <a:endParaRPr lang="fr-FR"/>
            </a:p>
          </p:txBody>
        </p:sp>
      </p:grpSp>
      <p:sp>
        <p:nvSpPr>
          <p:cNvPr id="25" name="Rectangle 24"/>
          <p:cNvSpPr/>
          <p:nvPr/>
        </p:nvSpPr>
        <p:spPr>
          <a:xfrm>
            <a:off x="3503380" y="6132094"/>
            <a:ext cx="2700670" cy="338554"/>
          </a:xfrm>
          <a:prstGeom prst="rect">
            <a:avLst/>
          </a:prstGeom>
        </p:spPr>
        <p:txBody>
          <a:bodyPr wrap="square">
            <a:spAutoFit/>
          </a:bodyPr>
          <a:lstStyle/>
          <a:p>
            <a:pPr marL="628650" lvl="1" indent="-171450">
              <a:buSzPct val="100000"/>
              <a:buBlip>
                <a:blip r:embed="rId3"/>
              </a:buBlip>
            </a:pPr>
            <a:r>
              <a:rPr lang="en-US" sz="1600" dirty="0">
                <a:solidFill>
                  <a:srgbClr val="0000CC"/>
                </a:solidFill>
                <a:latin typeface="Geneva"/>
                <a:cs typeface="Geneva"/>
              </a:rPr>
              <a:t> Stéphane Goriely</a:t>
            </a:r>
          </a:p>
        </p:txBody>
      </p:sp>
    </p:spTree>
    <p:extLst>
      <p:ext uri="{BB962C8B-B14F-4D97-AF65-F5344CB8AC3E}">
        <p14:creationId xmlns:p14="http://schemas.microsoft.com/office/powerpoint/2010/main" val="33582026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a:t>
            </a:r>
            <a:r>
              <a:rPr lang="en-US" sz="2000" b="1" dirty="0" smtClean="0">
                <a:latin typeface="Geneva"/>
                <a:cs typeface="Geneva"/>
              </a:rPr>
              <a:t>Expérience d’enseignement</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chemeClr val="bg1">
                    <a:lumMod val="50000"/>
                  </a:schemeClr>
                </a:solidFill>
                <a:latin typeface="Geneva"/>
                <a:cs typeface="Geneva"/>
              </a:rPr>
              <a:t>Parcours</a:t>
            </a:r>
            <a:r>
              <a:rPr lang="en-US" sz="1200" b="1" dirty="0" smtClean="0">
                <a:solidFill>
                  <a:schemeClr val="bg1">
                    <a:lumMod val="50000"/>
                  </a:schemeClr>
                </a:solidFill>
                <a:latin typeface="Geneva"/>
                <a:cs typeface="Geneva"/>
              </a:rPr>
              <a:t>	–	Travaux	-	Projet de recherche	-</a:t>
            </a:r>
            <a:r>
              <a:rPr lang="en-US" sz="1200" b="1" dirty="0" smtClean="0">
                <a:latin typeface="Geneva"/>
                <a:cs typeface="Geneva"/>
              </a:rPr>
              <a:t>	Enseignement				</a:t>
            </a:r>
            <a:endParaRPr lang="en-US" sz="1200" b="1" dirty="0">
              <a:latin typeface="Geneva"/>
              <a:cs typeface="Geneva"/>
            </a:endParaRPr>
          </a:p>
        </p:txBody>
      </p:sp>
      <p:sp>
        <p:nvSpPr>
          <p:cNvPr id="14" name="Rectangle 13"/>
          <p:cNvSpPr/>
          <p:nvPr/>
        </p:nvSpPr>
        <p:spPr>
          <a:xfrm>
            <a:off x="-1" y="1241481"/>
            <a:ext cx="8224371" cy="849463"/>
          </a:xfrm>
          <a:prstGeom prst="rect">
            <a:avLst/>
          </a:prstGeom>
        </p:spPr>
        <p:txBody>
          <a:bodyPr wrap="square">
            <a:spAutoFit/>
          </a:bodyPr>
          <a:lstStyle/>
          <a:p>
            <a:pPr marL="171450" lvl="0" indent="-171450">
              <a:lnSpc>
                <a:spcPct val="140000"/>
              </a:lnSpc>
              <a:buSzPct val="100000"/>
              <a:buBlip>
                <a:blip r:embed="rId3"/>
              </a:buBlip>
            </a:pPr>
            <a:r>
              <a:rPr lang="en-US" dirty="0">
                <a:solidFill>
                  <a:srgbClr val="000000"/>
                </a:solidFill>
                <a:latin typeface="Geneva"/>
                <a:cs typeface="Geneva"/>
              </a:rPr>
              <a:t> </a:t>
            </a:r>
            <a:r>
              <a:rPr lang="en-US" dirty="0">
                <a:solidFill>
                  <a:srgbClr val="0000CC"/>
                </a:solidFill>
                <a:latin typeface="Geneva"/>
                <a:cs typeface="Geneva"/>
              </a:rPr>
              <a:t>2011</a:t>
            </a:r>
            <a:r>
              <a:rPr lang="en-US" dirty="0">
                <a:solidFill>
                  <a:srgbClr val="000000"/>
                </a:solidFill>
                <a:latin typeface="Geneva"/>
                <a:cs typeface="Geneva"/>
              </a:rPr>
              <a:t> </a:t>
            </a:r>
            <a:r>
              <a:rPr lang="en-US" b="1" dirty="0">
                <a:solidFill>
                  <a:srgbClr val="000000"/>
                </a:solidFill>
                <a:latin typeface="Geneva"/>
                <a:cs typeface="Geneva"/>
              </a:rPr>
              <a:t>Agrégation</a:t>
            </a:r>
            <a:r>
              <a:rPr lang="en-US" dirty="0">
                <a:solidFill>
                  <a:srgbClr val="000000"/>
                </a:solidFill>
                <a:latin typeface="Geneva"/>
                <a:cs typeface="Geneva"/>
              </a:rPr>
              <a:t> de Sciences physiques, option Physique – reçu 2</a:t>
            </a:r>
            <a:r>
              <a:rPr lang="en-US" baseline="30000" dirty="0">
                <a:solidFill>
                  <a:srgbClr val="000000"/>
                </a:solidFill>
                <a:latin typeface="Geneva"/>
                <a:cs typeface="Geneva"/>
              </a:rPr>
              <a:t>nd</a:t>
            </a:r>
            <a:r>
              <a:rPr lang="en-US" dirty="0">
                <a:solidFill>
                  <a:srgbClr val="000000"/>
                </a:solidFill>
                <a:latin typeface="Geneva"/>
                <a:cs typeface="Geneva"/>
              </a:rPr>
              <a:t> </a:t>
            </a:r>
            <a:endParaRPr lang="en-US" smtClean="0">
              <a:solidFill>
                <a:srgbClr val="000000"/>
              </a:solidFill>
              <a:latin typeface="Geneva"/>
              <a:cs typeface="Geneva"/>
            </a:endParaRPr>
          </a:p>
          <a:p>
            <a:pPr marL="171450" lvl="0" indent="-171450">
              <a:lnSpc>
                <a:spcPct val="140000"/>
              </a:lnSpc>
              <a:buSzPct val="100000"/>
              <a:buBlip>
                <a:blip r:embed="rId3"/>
              </a:buBlip>
            </a:pPr>
            <a:r>
              <a:rPr lang="en-US" smtClean="0">
                <a:solidFill>
                  <a:srgbClr val="000000"/>
                </a:solidFill>
                <a:latin typeface="Geneva"/>
                <a:cs typeface="Geneva"/>
              </a:rPr>
              <a:t> </a:t>
            </a:r>
            <a:r>
              <a:rPr lang="en-US" smtClean="0">
                <a:solidFill>
                  <a:srgbClr val="0000CC"/>
                </a:solidFill>
                <a:latin typeface="Geneva"/>
                <a:cs typeface="Geneva"/>
              </a:rPr>
              <a:t>2017</a:t>
            </a:r>
            <a:r>
              <a:rPr lang="en-US" smtClean="0">
                <a:solidFill>
                  <a:srgbClr val="000000"/>
                </a:solidFill>
                <a:latin typeface="Geneva"/>
                <a:cs typeface="Geneva"/>
              </a:rPr>
              <a:t> </a:t>
            </a:r>
            <a:r>
              <a:rPr lang="en-US" b="1" smtClean="0">
                <a:solidFill>
                  <a:srgbClr val="000000"/>
                </a:solidFill>
                <a:latin typeface="Geneva"/>
                <a:cs typeface="Geneva"/>
              </a:rPr>
              <a:t>Qualification</a:t>
            </a:r>
            <a:r>
              <a:rPr lang="en-US" smtClean="0">
                <a:solidFill>
                  <a:srgbClr val="000000"/>
                </a:solidFill>
                <a:latin typeface="Geneva"/>
                <a:cs typeface="Geneva"/>
              </a:rPr>
              <a:t> aux fonctions d’enseignant-chercheur</a:t>
            </a:r>
          </a:p>
        </p:txBody>
      </p:sp>
      <p:sp>
        <p:nvSpPr>
          <p:cNvPr id="16" name="Rounded Rectangle 39"/>
          <p:cNvSpPr/>
          <p:nvPr/>
        </p:nvSpPr>
        <p:spPr>
          <a:xfrm>
            <a:off x="152506" y="814274"/>
            <a:ext cx="159768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Qualifications</a:t>
            </a:r>
            <a:endParaRPr lang="en-US" sz="1600" b="1" cap="small" dirty="0">
              <a:solidFill>
                <a:srgbClr val="000000"/>
              </a:solidFill>
              <a:latin typeface="Geneva"/>
              <a:cs typeface="Geneva"/>
            </a:endParaRPr>
          </a:p>
        </p:txBody>
      </p:sp>
      <p:sp>
        <p:nvSpPr>
          <p:cNvPr id="18" name="Rounded Rectangle 39"/>
          <p:cNvSpPr/>
          <p:nvPr/>
        </p:nvSpPr>
        <p:spPr>
          <a:xfrm>
            <a:off x="152506" y="2259300"/>
            <a:ext cx="159768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Monitorat</a:t>
            </a:r>
            <a:endParaRPr lang="en-US" sz="1600" b="1" cap="small" dirty="0">
              <a:solidFill>
                <a:srgbClr val="000000"/>
              </a:solidFill>
              <a:latin typeface="Geneva"/>
              <a:cs typeface="Geneva"/>
            </a:endParaRPr>
          </a:p>
        </p:txBody>
      </p:sp>
      <p:sp>
        <p:nvSpPr>
          <p:cNvPr id="20" name="Rounded Rectangle 39"/>
          <p:cNvSpPr/>
          <p:nvPr/>
        </p:nvSpPr>
        <p:spPr>
          <a:xfrm>
            <a:off x="152506" y="4103004"/>
            <a:ext cx="159768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En Postdoc</a:t>
            </a:r>
            <a:endParaRPr lang="en-US" sz="1600" b="1" cap="small" dirty="0">
              <a:solidFill>
                <a:srgbClr val="000000"/>
              </a:solidFill>
              <a:latin typeface="Geneva"/>
              <a:cs typeface="Geneva"/>
            </a:endParaRPr>
          </a:p>
        </p:txBody>
      </p:sp>
      <p:sp>
        <p:nvSpPr>
          <p:cNvPr id="21" name="Rectangle 20"/>
          <p:cNvSpPr/>
          <p:nvPr/>
        </p:nvSpPr>
        <p:spPr>
          <a:xfrm>
            <a:off x="0" y="2659605"/>
            <a:ext cx="8224371" cy="1237262"/>
          </a:xfrm>
          <a:prstGeom prst="rect">
            <a:avLst/>
          </a:prstGeom>
        </p:spPr>
        <p:txBody>
          <a:bodyPr wrap="square">
            <a:spAutoFit/>
          </a:bodyPr>
          <a:lstStyle/>
          <a:p>
            <a:pPr marL="171450" indent="-171450">
              <a:lnSpc>
                <a:spcPct val="140000"/>
              </a:lnSpc>
              <a:buSzPct val="100000"/>
              <a:buBlip>
                <a:blip r:embed="rId3"/>
              </a:buBlip>
            </a:pPr>
            <a:r>
              <a:rPr lang="en-US" dirty="0">
                <a:solidFill>
                  <a:srgbClr val="000000"/>
                </a:solidFill>
                <a:latin typeface="Geneva"/>
                <a:cs typeface="Geneva"/>
              </a:rPr>
              <a:t> </a:t>
            </a:r>
            <a:r>
              <a:rPr lang="en-US" dirty="0">
                <a:solidFill>
                  <a:srgbClr val="328541"/>
                </a:solidFill>
                <a:latin typeface="Geneva"/>
                <a:cs typeface="Geneva"/>
              </a:rPr>
              <a:t>32h</a:t>
            </a:r>
            <a:r>
              <a:rPr lang="en-US" dirty="0">
                <a:solidFill>
                  <a:srgbClr val="000000"/>
                </a:solidFill>
                <a:latin typeface="Geneva"/>
                <a:cs typeface="Geneva"/>
              </a:rPr>
              <a:t>   </a:t>
            </a:r>
            <a:r>
              <a:rPr lang="en-US" dirty="0">
                <a:solidFill>
                  <a:srgbClr val="328541"/>
                </a:solidFill>
                <a:latin typeface="Geneva"/>
                <a:cs typeface="Geneva"/>
              </a:rPr>
              <a:t>TD</a:t>
            </a:r>
            <a:r>
              <a:rPr lang="en-US" dirty="0">
                <a:solidFill>
                  <a:srgbClr val="000000"/>
                </a:solidFill>
                <a:latin typeface="Geneva"/>
                <a:cs typeface="Geneva"/>
              </a:rPr>
              <a:t> </a:t>
            </a:r>
            <a:r>
              <a:rPr lang="en-US" dirty="0">
                <a:solidFill>
                  <a:srgbClr val="800000"/>
                </a:solidFill>
                <a:latin typeface="Geneva"/>
                <a:cs typeface="Geneva"/>
              </a:rPr>
              <a:t>L1</a:t>
            </a:r>
            <a:r>
              <a:rPr lang="en-US" dirty="0">
                <a:solidFill>
                  <a:srgbClr val="000000"/>
                </a:solidFill>
                <a:latin typeface="Geneva"/>
                <a:cs typeface="Geneva"/>
              </a:rPr>
              <a:t> </a:t>
            </a:r>
            <a:r>
              <a:rPr lang="en-US" b="1" dirty="0">
                <a:solidFill>
                  <a:srgbClr val="000000"/>
                </a:solidFill>
                <a:latin typeface="Geneva"/>
                <a:cs typeface="Geneva"/>
              </a:rPr>
              <a:t>Etudes médecine &amp; santé (PACES)</a:t>
            </a:r>
            <a:r>
              <a:rPr lang="en-US">
                <a:solidFill>
                  <a:srgbClr val="000000"/>
                </a:solidFill>
                <a:latin typeface="Geneva"/>
                <a:cs typeface="Geneva"/>
              </a:rPr>
              <a:t> – </a:t>
            </a:r>
            <a:r>
              <a:rPr lang="en-US" dirty="0">
                <a:solidFill>
                  <a:srgbClr val="000000"/>
                </a:solidFill>
                <a:latin typeface="Geneva"/>
                <a:cs typeface="Geneva"/>
              </a:rPr>
              <a:t>Isabelle Grenier</a:t>
            </a:r>
          </a:p>
          <a:p>
            <a:pPr marL="171450" lvl="0" indent="-171450">
              <a:lnSpc>
                <a:spcPct val="140000"/>
              </a:lnSpc>
              <a:buSzPct val="100000"/>
              <a:buBlip>
                <a:blip r:embed="rId3"/>
              </a:buBlip>
            </a:pPr>
            <a:r>
              <a:rPr lang="en-US" dirty="0">
                <a:solidFill>
                  <a:srgbClr val="000000"/>
                </a:solidFill>
                <a:latin typeface="Geneva"/>
                <a:cs typeface="Geneva"/>
              </a:rPr>
              <a:t> </a:t>
            </a:r>
            <a:r>
              <a:rPr lang="en-US">
                <a:solidFill>
                  <a:srgbClr val="328541"/>
                </a:solidFill>
                <a:latin typeface="Geneva"/>
                <a:cs typeface="Geneva"/>
              </a:rPr>
              <a:t>32h</a:t>
            </a:r>
            <a:r>
              <a:rPr lang="en-US">
                <a:solidFill>
                  <a:srgbClr val="000000"/>
                </a:solidFill>
                <a:latin typeface="Geneva"/>
                <a:cs typeface="Geneva"/>
              </a:rPr>
              <a:t>   </a:t>
            </a:r>
            <a:r>
              <a:rPr lang="en-US" smtClean="0">
                <a:solidFill>
                  <a:srgbClr val="328541"/>
                </a:solidFill>
                <a:latin typeface="Geneva"/>
                <a:cs typeface="Geneva"/>
              </a:rPr>
              <a:t>TP</a:t>
            </a:r>
            <a:r>
              <a:rPr lang="en-US" smtClean="0">
                <a:solidFill>
                  <a:srgbClr val="000000"/>
                </a:solidFill>
                <a:latin typeface="Geneva"/>
                <a:cs typeface="Geneva"/>
              </a:rPr>
              <a:t> </a:t>
            </a:r>
            <a:r>
              <a:rPr lang="en-US" smtClean="0">
                <a:solidFill>
                  <a:srgbClr val="800000"/>
                </a:solidFill>
                <a:latin typeface="Geneva"/>
                <a:cs typeface="Geneva"/>
              </a:rPr>
              <a:t>M1</a:t>
            </a:r>
            <a:r>
              <a:rPr lang="en-US" smtClean="0">
                <a:solidFill>
                  <a:srgbClr val="000000"/>
                </a:solidFill>
                <a:latin typeface="Geneva"/>
                <a:cs typeface="Geneva"/>
              </a:rPr>
              <a:t> </a:t>
            </a:r>
            <a:r>
              <a:rPr lang="en-US" b="1">
                <a:solidFill>
                  <a:srgbClr val="000000"/>
                </a:solidFill>
                <a:latin typeface="Geneva"/>
                <a:cs typeface="Geneva"/>
              </a:rPr>
              <a:t>Systèmes et signaux déterministes </a:t>
            </a:r>
            <a:r>
              <a:rPr lang="en-US">
                <a:solidFill>
                  <a:srgbClr val="000000"/>
                </a:solidFill>
                <a:latin typeface="Geneva"/>
                <a:cs typeface="Geneva"/>
              </a:rPr>
              <a:t>– Laurent Daudet</a:t>
            </a:r>
          </a:p>
          <a:p>
            <a:pPr marL="171450" lvl="0" indent="-171450">
              <a:lnSpc>
                <a:spcPct val="140000"/>
              </a:lnSpc>
              <a:buSzPct val="100000"/>
              <a:buBlip>
                <a:blip r:embed="rId3"/>
              </a:buBlip>
            </a:pPr>
            <a:r>
              <a:rPr lang="en-US" smtClean="0">
                <a:solidFill>
                  <a:srgbClr val="000000"/>
                </a:solidFill>
                <a:latin typeface="Geneva"/>
                <a:cs typeface="Geneva"/>
              </a:rPr>
              <a:t> </a:t>
            </a:r>
            <a:r>
              <a:rPr lang="en-US" smtClean="0">
                <a:solidFill>
                  <a:srgbClr val="328541"/>
                </a:solidFill>
                <a:latin typeface="Geneva"/>
                <a:cs typeface="Geneva"/>
              </a:rPr>
              <a:t>128h</a:t>
            </a:r>
            <a:r>
              <a:rPr lang="en-US" smtClean="0">
                <a:solidFill>
                  <a:srgbClr val="000000"/>
                </a:solidFill>
                <a:latin typeface="Geneva"/>
                <a:cs typeface="Geneva"/>
              </a:rPr>
              <a:t> </a:t>
            </a:r>
            <a:r>
              <a:rPr lang="en-US" smtClean="0">
                <a:solidFill>
                  <a:srgbClr val="328541"/>
                </a:solidFill>
                <a:latin typeface="Geneva"/>
                <a:cs typeface="Geneva"/>
              </a:rPr>
              <a:t>TD</a:t>
            </a:r>
            <a:r>
              <a:rPr lang="en-US" smtClean="0">
                <a:solidFill>
                  <a:srgbClr val="000000"/>
                </a:solidFill>
                <a:latin typeface="Geneva"/>
                <a:cs typeface="Geneva"/>
              </a:rPr>
              <a:t> </a:t>
            </a:r>
            <a:r>
              <a:rPr lang="en-US" smtClean="0">
                <a:solidFill>
                  <a:srgbClr val="800000"/>
                </a:solidFill>
                <a:latin typeface="Geneva"/>
                <a:cs typeface="Geneva"/>
              </a:rPr>
              <a:t>L1</a:t>
            </a:r>
            <a:r>
              <a:rPr lang="en-US" smtClean="0">
                <a:solidFill>
                  <a:srgbClr val="000000"/>
                </a:solidFill>
                <a:latin typeface="Geneva"/>
                <a:cs typeface="Geneva"/>
              </a:rPr>
              <a:t> </a:t>
            </a:r>
            <a:r>
              <a:rPr lang="en-US" b="1" smtClean="0">
                <a:solidFill>
                  <a:srgbClr val="000000"/>
                </a:solidFill>
                <a:latin typeface="Geneva"/>
                <a:cs typeface="Geneva"/>
              </a:rPr>
              <a:t>Mécanique du point</a:t>
            </a:r>
            <a:r>
              <a:rPr lang="en-US" b="1">
                <a:solidFill>
                  <a:srgbClr val="000000"/>
                </a:solidFill>
                <a:latin typeface="Geneva"/>
                <a:cs typeface="Geneva"/>
              </a:rPr>
              <a:t> </a:t>
            </a:r>
            <a:r>
              <a:rPr lang="en-US">
                <a:solidFill>
                  <a:srgbClr val="000000"/>
                </a:solidFill>
                <a:latin typeface="Geneva"/>
                <a:cs typeface="Geneva"/>
              </a:rPr>
              <a:t>– Cécile Roucelle </a:t>
            </a:r>
          </a:p>
        </p:txBody>
      </p:sp>
      <p:sp>
        <p:nvSpPr>
          <p:cNvPr id="24" name="Rectangle 23"/>
          <p:cNvSpPr/>
          <p:nvPr/>
        </p:nvSpPr>
        <p:spPr>
          <a:xfrm>
            <a:off x="0" y="4501065"/>
            <a:ext cx="8428207" cy="2023631"/>
          </a:xfrm>
          <a:prstGeom prst="rect">
            <a:avLst/>
          </a:prstGeom>
        </p:spPr>
        <p:txBody>
          <a:bodyPr wrap="square">
            <a:spAutoFit/>
          </a:bodyPr>
          <a:lstStyle/>
          <a:p>
            <a:pPr marL="171450" indent="-171450">
              <a:lnSpc>
                <a:spcPct val="140000"/>
              </a:lnSpc>
              <a:buSzPct val="100000"/>
              <a:buBlip>
                <a:blip r:embed="rId3"/>
              </a:buBlip>
            </a:pPr>
            <a:r>
              <a:rPr lang="en-US" dirty="0">
                <a:solidFill>
                  <a:srgbClr val="000000"/>
                </a:solidFill>
                <a:latin typeface="Geneva"/>
                <a:cs typeface="Geneva"/>
              </a:rPr>
              <a:t> </a:t>
            </a:r>
            <a:r>
              <a:rPr lang="en-US" dirty="0">
                <a:solidFill>
                  <a:srgbClr val="328541"/>
                </a:solidFill>
                <a:latin typeface="Geneva"/>
                <a:cs typeface="Geneva"/>
              </a:rPr>
              <a:t>60h</a:t>
            </a:r>
            <a:r>
              <a:rPr lang="en-US" dirty="0">
                <a:latin typeface="Geneva"/>
                <a:cs typeface="Geneva"/>
              </a:rPr>
              <a:t> </a:t>
            </a:r>
            <a:r>
              <a:rPr lang="en-US" dirty="0">
                <a:solidFill>
                  <a:srgbClr val="328541"/>
                </a:solidFill>
                <a:latin typeface="Geneva"/>
                <a:cs typeface="Geneva"/>
              </a:rPr>
              <a:t>cours</a:t>
            </a:r>
            <a:r>
              <a:rPr lang="en-US" dirty="0">
                <a:latin typeface="Geneva"/>
                <a:cs typeface="Geneva"/>
              </a:rPr>
              <a:t> </a:t>
            </a:r>
            <a:r>
              <a:rPr lang="en-US" dirty="0">
                <a:solidFill>
                  <a:srgbClr val="800000"/>
                </a:solidFill>
                <a:latin typeface="Geneva"/>
                <a:cs typeface="Geneva"/>
              </a:rPr>
              <a:t>M2</a:t>
            </a:r>
            <a:r>
              <a:rPr lang="en-US" dirty="0">
                <a:latin typeface="Geneva"/>
                <a:cs typeface="Geneva"/>
              </a:rPr>
              <a:t> </a:t>
            </a:r>
            <a:r>
              <a:rPr lang="en-US" b="1" dirty="0">
                <a:solidFill>
                  <a:srgbClr val="000000"/>
                </a:solidFill>
                <a:latin typeface="Geneva"/>
                <a:cs typeface="Geneva"/>
              </a:rPr>
              <a:t>Computational methods for Astrophysics</a:t>
            </a:r>
            <a:r>
              <a:rPr lang="en-US" b="1">
                <a:solidFill>
                  <a:srgbClr val="000000"/>
                </a:solidFill>
                <a:latin typeface="Geneva"/>
                <a:cs typeface="Geneva"/>
              </a:rPr>
              <a:t> </a:t>
            </a:r>
            <a:r>
              <a:rPr lang="en-US">
                <a:solidFill>
                  <a:srgbClr val="000000"/>
                </a:solidFill>
                <a:latin typeface="Geneva"/>
                <a:cs typeface="Geneva"/>
              </a:rPr>
              <a:t>– Ileyk El Mellah</a:t>
            </a:r>
            <a:endParaRPr lang="en-US" dirty="0">
              <a:latin typeface="Geneva"/>
              <a:cs typeface="Geneva"/>
            </a:endParaRPr>
          </a:p>
          <a:p>
            <a:pPr marL="171450" indent="-171450">
              <a:lnSpc>
                <a:spcPct val="140000"/>
              </a:lnSpc>
              <a:buSzPct val="100000"/>
              <a:buBlip>
                <a:blip r:embed="rId3"/>
              </a:buBlip>
            </a:pPr>
            <a:r>
              <a:rPr lang="en-US" dirty="0">
                <a:solidFill>
                  <a:srgbClr val="328541"/>
                </a:solidFill>
                <a:latin typeface="Geneva"/>
                <a:cs typeface="Geneva"/>
              </a:rPr>
              <a:t> 40h TD</a:t>
            </a:r>
            <a:r>
              <a:rPr lang="en-US" dirty="0">
                <a:latin typeface="Geneva"/>
                <a:cs typeface="Geneva"/>
              </a:rPr>
              <a:t>	 </a:t>
            </a:r>
            <a:r>
              <a:rPr lang="en-US" dirty="0">
                <a:solidFill>
                  <a:srgbClr val="800000"/>
                </a:solidFill>
                <a:latin typeface="Geneva"/>
                <a:cs typeface="Geneva"/>
              </a:rPr>
              <a:t>M2</a:t>
            </a:r>
            <a:r>
              <a:rPr lang="en-US" dirty="0">
                <a:latin typeface="Geneva"/>
                <a:cs typeface="Geneva"/>
              </a:rPr>
              <a:t> </a:t>
            </a:r>
            <a:r>
              <a:rPr lang="en-US" b="1" dirty="0">
                <a:solidFill>
                  <a:srgbClr val="000000"/>
                </a:solidFill>
                <a:latin typeface="Geneva"/>
                <a:cs typeface="Geneva"/>
              </a:rPr>
              <a:t>Computational methods for Astrophysics</a:t>
            </a:r>
            <a:r>
              <a:rPr lang="en-US">
                <a:solidFill>
                  <a:srgbClr val="000000"/>
                </a:solidFill>
                <a:latin typeface="Geneva"/>
                <a:cs typeface="Geneva"/>
              </a:rPr>
              <a:t> – </a:t>
            </a:r>
            <a:r>
              <a:rPr lang="en-US" dirty="0">
                <a:solidFill>
                  <a:srgbClr val="000000"/>
                </a:solidFill>
                <a:latin typeface="Geneva"/>
                <a:cs typeface="Geneva"/>
              </a:rPr>
              <a:t>Rony Keppens</a:t>
            </a:r>
          </a:p>
          <a:p>
            <a:pPr marL="171450" indent="-171450">
              <a:lnSpc>
                <a:spcPct val="140000"/>
              </a:lnSpc>
              <a:buSzPct val="100000"/>
              <a:buBlip>
                <a:blip r:embed="rId3"/>
              </a:buBlip>
            </a:pPr>
            <a:r>
              <a:rPr lang="en-US">
                <a:solidFill>
                  <a:srgbClr val="000000"/>
                </a:solidFill>
                <a:latin typeface="Geneva"/>
                <a:cs typeface="Geneva"/>
              </a:rPr>
              <a:t> </a:t>
            </a:r>
            <a:r>
              <a:rPr lang="en-US">
                <a:solidFill>
                  <a:srgbClr val="328541"/>
                </a:solidFill>
                <a:latin typeface="Geneva"/>
                <a:cs typeface="Geneva"/>
              </a:rPr>
              <a:t>30h</a:t>
            </a:r>
            <a:r>
              <a:rPr lang="en-US">
                <a:solidFill>
                  <a:srgbClr val="000000"/>
                </a:solidFill>
                <a:latin typeface="Geneva"/>
                <a:cs typeface="Geneva"/>
              </a:rPr>
              <a:t> </a:t>
            </a:r>
            <a:r>
              <a:rPr lang="en-US">
                <a:solidFill>
                  <a:srgbClr val="328541"/>
                </a:solidFill>
                <a:latin typeface="Geneva"/>
                <a:cs typeface="Geneva"/>
              </a:rPr>
              <a:t>TD</a:t>
            </a:r>
            <a:r>
              <a:rPr lang="en-US">
                <a:solidFill>
                  <a:srgbClr val="000000"/>
                </a:solidFill>
                <a:latin typeface="Geneva"/>
                <a:cs typeface="Geneva"/>
              </a:rPr>
              <a:t>     </a:t>
            </a:r>
            <a:r>
              <a:rPr lang="en-US">
                <a:solidFill>
                  <a:srgbClr val="800000"/>
                </a:solidFill>
                <a:latin typeface="Geneva"/>
                <a:cs typeface="Geneva"/>
              </a:rPr>
              <a:t>L1</a:t>
            </a:r>
            <a:r>
              <a:rPr lang="en-US">
                <a:solidFill>
                  <a:srgbClr val="000000"/>
                </a:solidFill>
                <a:latin typeface="Geneva"/>
                <a:cs typeface="Geneva"/>
              </a:rPr>
              <a:t> </a:t>
            </a:r>
            <a:r>
              <a:rPr lang="en-US" b="1">
                <a:solidFill>
                  <a:srgbClr val="000000"/>
                </a:solidFill>
                <a:latin typeface="Geneva"/>
                <a:cs typeface="Geneva"/>
              </a:rPr>
              <a:t>Algèbre linéaire </a:t>
            </a:r>
            <a:r>
              <a:rPr lang="en-US">
                <a:solidFill>
                  <a:srgbClr val="000000"/>
                </a:solidFill>
                <a:latin typeface="Geneva"/>
                <a:cs typeface="Geneva"/>
              </a:rPr>
              <a:t>– Rony Keppens</a:t>
            </a:r>
          </a:p>
          <a:p>
            <a:pPr>
              <a:lnSpc>
                <a:spcPct val="50000"/>
              </a:lnSpc>
              <a:buSzPct val="100000"/>
            </a:pPr>
            <a:endParaRPr lang="en-US" sz="800">
              <a:solidFill>
                <a:srgbClr val="000000"/>
              </a:solidFill>
              <a:latin typeface="Geneva"/>
              <a:cs typeface="Geneva"/>
            </a:endParaRPr>
          </a:p>
          <a:p>
            <a:pPr marL="171450" indent="-171450">
              <a:lnSpc>
                <a:spcPct val="130000"/>
              </a:lnSpc>
              <a:buSzPct val="100000"/>
              <a:buBlip>
                <a:blip r:embed="rId3"/>
              </a:buBlip>
            </a:pPr>
            <a:r>
              <a:rPr lang="en-US">
                <a:solidFill>
                  <a:srgbClr val="000000"/>
                </a:solidFill>
                <a:latin typeface="Geneva"/>
                <a:cs typeface="Geneva"/>
              </a:rPr>
              <a:t> Co-encadrement de la </a:t>
            </a:r>
            <a:r>
              <a:rPr lang="en-US" b="1">
                <a:solidFill>
                  <a:srgbClr val="000000"/>
                </a:solidFill>
                <a:latin typeface="Geneva"/>
                <a:cs typeface="Geneva"/>
              </a:rPr>
              <a:t>thèse de Nicolas Moens </a:t>
            </a:r>
            <a:r>
              <a:rPr lang="en-US">
                <a:solidFill>
                  <a:srgbClr val="000000"/>
                </a:solidFill>
                <a:latin typeface="Geneva"/>
                <a:cs typeface="Geneva"/>
              </a:rPr>
              <a:t>avec Jon Sundqvist </a:t>
            </a:r>
          </a:p>
          <a:p>
            <a:pPr>
              <a:lnSpc>
                <a:spcPct val="130000"/>
              </a:lnSpc>
              <a:buSzPct val="100000"/>
            </a:pPr>
            <a:r>
              <a:rPr lang="en-US">
                <a:solidFill>
                  <a:srgbClr val="000000"/>
                </a:solidFill>
                <a:latin typeface="Geneva"/>
                <a:cs typeface="Geneva"/>
              </a:rPr>
              <a:t>   “</a:t>
            </a:r>
            <a:r>
              <a:rPr lang="en-US" b="1">
                <a:solidFill>
                  <a:srgbClr val="000000"/>
                </a:solidFill>
                <a:latin typeface="Geneva"/>
                <a:cs typeface="Geneva"/>
              </a:rPr>
              <a:t>Radiation-hydrodynamics of the most massive stars in our Universe”</a:t>
            </a:r>
            <a:endParaRPr lang="en-US" b="1" smtClean="0">
              <a:solidFill>
                <a:srgbClr val="000000"/>
              </a:solidFill>
              <a:latin typeface="Geneva"/>
              <a:cs typeface="Geneva"/>
            </a:endParaRPr>
          </a:p>
        </p:txBody>
      </p:sp>
      <p:pic>
        <p:nvPicPr>
          <p:cNvPr id="5" name="Image 4" descr="1200px-Logo-P7.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7366" y="2208816"/>
            <a:ext cx="941146" cy="2321495"/>
          </a:xfrm>
          <a:prstGeom prst="rect">
            <a:avLst/>
          </a:prstGeom>
        </p:spPr>
      </p:pic>
      <p:pic>
        <p:nvPicPr>
          <p:cNvPr id="29" name="Image 28" descr="kuleuven_log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7833381" y="5271380"/>
            <a:ext cx="1739787" cy="622026"/>
          </a:xfrm>
          <a:prstGeom prst="rect">
            <a:avLst/>
          </a:prstGeom>
        </p:spPr>
      </p:pic>
    </p:spTree>
    <p:extLst>
      <p:ext uri="{BB962C8B-B14F-4D97-AF65-F5344CB8AC3E}">
        <p14:creationId xmlns:p14="http://schemas.microsoft.com/office/powerpoint/2010/main" val="343958735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a:t>
            </a:r>
            <a:r>
              <a:rPr lang="en-US" sz="2000" b="1" dirty="0" smtClean="0">
                <a:latin typeface="Geneva"/>
                <a:cs typeface="Geneva"/>
              </a:rPr>
              <a:t>Méthodologie pédagogique</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Projet de recherche	-</a:t>
            </a:r>
            <a:r>
              <a:rPr lang="en-US" sz="1200" b="1" dirty="0" smtClean="0">
                <a:latin typeface="Geneva"/>
                <a:cs typeface="Geneva"/>
              </a:rPr>
              <a:t>	Enseignement				</a:t>
            </a:r>
            <a:endParaRPr lang="en-US" sz="1200" b="1" dirty="0">
              <a:latin typeface="Geneva"/>
              <a:cs typeface="Geneva"/>
            </a:endParaRPr>
          </a:p>
        </p:txBody>
      </p:sp>
      <p:grpSp>
        <p:nvGrpSpPr>
          <p:cNvPr id="8" name="Grouper 7"/>
          <p:cNvGrpSpPr/>
          <p:nvPr/>
        </p:nvGrpSpPr>
        <p:grpSpPr>
          <a:xfrm>
            <a:off x="2029804" y="721838"/>
            <a:ext cx="7217303" cy="5892027"/>
            <a:chOff x="2015038" y="721838"/>
            <a:chExt cx="7217303" cy="5892027"/>
          </a:xfrm>
        </p:grpSpPr>
        <p:sp>
          <p:nvSpPr>
            <p:cNvPr id="9" name="Rectangle 8"/>
            <p:cNvSpPr/>
            <p:nvPr/>
          </p:nvSpPr>
          <p:spPr>
            <a:xfrm rot="5400000">
              <a:off x="6169101" y="3550626"/>
              <a:ext cx="5794337" cy="332142"/>
            </a:xfrm>
            <a:prstGeom prst="rect">
              <a:avLst/>
            </a:prstGeom>
          </p:spPr>
          <p:txBody>
            <a:bodyPr wrap="square">
              <a:spAutoFit/>
            </a:bodyPr>
            <a:lstStyle/>
            <a:p>
              <a:pPr>
                <a:lnSpc>
                  <a:spcPct val="150000"/>
                </a:lnSpc>
              </a:pPr>
              <a:r>
                <a:rPr lang="en-US" sz="1100" dirty="0">
                  <a:solidFill>
                    <a:srgbClr val="000000"/>
                  </a:solidFill>
                  <a:latin typeface="Geneva"/>
                  <a:cs typeface="Geneva"/>
                  <a:hlinkClick r:id="rId3"/>
                </a:rPr>
                <a:t>http://demonstrations.wolfram.com/TrajectoryOfATestMassInARochePotential/</a:t>
              </a:r>
              <a:endParaRPr lang="en-US" sz="1100" dirty="0">
                <a:solidFill>
                  <a:srgbClr val="000000"/>
                </a:solidFill>
                <a:latin typeface="Geneva"/>
                <a:cs typeface="Geneva"/>
              </a:endParaRPr>
            </a:p>
          </p:txBody>
        </p:sp>
        <p:pic>
          <p:nvPicPr>
            <p:cNvPr id="7" name="Image 6" descr="Roche_potential.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5038" y="721838"/>
              <a:ext cx="6867467" cy="5799432"/>
            </a:xfrm>
            <a:prstGeom prst="rect">
              <a:avLst/>
            </a:prstGeom>
            <a:ln>
              <a:noFill/>
            </a:ln>
            <a:effectLst>
              <a:outerShdw blurRad="190500" algn="tl" rotWithShape="0">
                <a:srgbClr val="000000">
                  <a:alpha val="70000"/>
                </a:srgbClr>
              </a:outerShdw>
            </a:effectLst>
          </p:spPr>
        </p:pic>
      </p:grpSp>
      <p:grpSp>
        <p:nvGrpSpPr>
          <p:cNvPr id="4" name="Grouper 3"/>
          <p:cNvGrpSpPr/>
          <p:nvPr/>
        </p:nvGrpSpPr>
        <p:grpSpPr>
          <a:xfrm>
            <a:off x="1978402" y="775896"/>
            <a:ext cx="2665601" cy="988926"/>
            <a:chOff x="18090" y="2854516"/>
            <a:chExt cx="2665601" cy="988926"/>
          </a:xfrm>
        </p:grpSpPr>
        <p:sp>
          <p:nvSpPr>
            <p:cNvPr id="15" name="Rectangle 14"/>
            <p:cNvSpPr/>
            <p:nvPr/>
          </p:nvSpPr>
          <p:spPr>
            <a:xfrm>
              <a:off x="18090" y="3012445"/>
              <a:ext cx="2665601" cy="830997"/>
            </a:xfrm>
            <a:prstGeom prst="rect">
              <a:avLst/>
            </a:prstGeom>
          </p:spPr>
          <p:txBody>
            <a:bodyPr wrap="square">
              <a:spAutoFit/>
            </a:bodyPr>
            <a:lstStyle/>
            <a:p>
              <a:pPr lvl="0">
                <a:buSzPct val="100000"/>
              </a:pPr>
              <a:endParaRPr lang="en-US" sz="1600">
                <a:solidFill>
                  <a:srgbClr val="000000"/>
                </a:solidFill>
                <a:latin typeface="Geneva"/>
                <a:cs typeface="Geneva"/>
              </a:endParaRPr>
            </a:p>
            <a:p>
              <a:pPr marL="171450" lvl="0" indent="-171450">
                <a:buSzPct val="100000"/>
                <a:buBlip>
                  <a:blip r:embed="rId5"/>
                </a:buBlip>
              </a:pPr>
              <a:r>
                <a:rPr lang="en-US" sz="1600" smtClean="0">
                  <a:solidFill>
                    <a:srgbClr val="000000"/>
                  </a:solidFill>
                  <a:latin typeface="Geneva"/>
                  <a:cs typeface="Geneva"/>
                </a:rPr>
                <a:t> Applet Mathematica</a:t>
              </a:r>
            </a:p>
            <a:p>
              <a:pPr marL="171450" lvl="0" indent="-171450">
                <a:buSzPct val="100000"/>
                <a:buBlip>
                  <a:blip r:embed="rId5"/>
                </a:buBlip>
              </a:pPr>
              <a:r>
                <a:rPr lang="en-US" sz="1600">
                  <a:solidFill>
                    <a:srgbClr val="000000"/>
                  </a:solidFill>
                  <a:latin typeface="Geneva"/>
                  <a:cs typeface="Geneva"/>
                </a:rPr>
                <a:t> Maquettes 3D</a:t>
              </a:r>
            </a:p>
          </p:txBody>
        </p:sp>
        <p:sp>
          <p:nvSpPr>
            <p:cNvPr id="11" name="Rounded Rectangle 39"/>
            <p:cNvSpPr/>
            <p:nvPr/>
          </p:nvSpPr>
          <p:spPr>
            <a:xfrm>
              <a:off x="103659" y="2854516"/>
              <a:ext cx="211265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Problème de Roche</a:t>
              </a:r>
            </a:p>
          </p:txBody>
        </p:sp>
      </p:grpSp>
      <p:sp>
        <p:nvSpPr>
          <p:cNvPr id="17" name="Rectangle 16"/>
          <p:cNvSpPr/>
          <p:nvPr/>
        </p:nvSpPr>
        <p:spPr>
          <a:xfrm>
            <a:off x="7260541" y="710496"/>
            <a:ext cx="2875110" cy="307777"/>
          </a:xfrm>
          <a:prstGeom prst="rect">
            <a:avLst/>
          </a:prstGeom>
        </p:spPr>
        <p:txBody>
          <a:bodyPr wrap="square">
            <a:spAutoFit/>
          </a:bodyPr>
          <a:lstStyle/>
          <a:p>
            <a:pPr lvl="0">
              <a:buSzPct val="100000"/>
            </a:pPr>
            <a:r>
              <a:rPr lang="en-US" sz="1400" i="1">
                <a:latin typeface="Geneva"/>
                <a:cs typeface="Geneva"/>
              </a:rPr>
              <a:t>El Mellah 2015</a:t>
            </a:r>
          </a:p>
        </p:txBody>
      </p:sp>
      <p:grpSp>
        <p:nvGrpSpPr>
          <p:cNvPr id="5" name="Grouper 4"/>
          <p:cNvGrpSpPr/>
          <p:nvPr/>
        </p:nvGrpSpPr>
        <p:grpSpPr>
          <a:xfrm>
            <a:off x="44298" y="659441"/>
            <a:ext cx="6904047" cy="1318001"/>
            <a:chOff x="0" y="1102481"/>
            <a:chExt cx="6904047" cy="1318001"/>
          </a:xfrm>
        </p:grpSpPr>
        <p:sp>
          <p:nvSpPr>
            <p:cNvPr id="14" name="Rectangle 13"/>
            <p:cNvSpPr/>
            <p:nvPr/>
          </p:nvSpPr>
          <p:spPr>
            <a:xfrm>
              <a:off x="205955" y="1418669"/>
              <a:ext cx="2665601" cy="1001813"/>
            </a:xfrm>
            <a:prstGeom prst="rect">
              <a:avLst/>
            </a:prstGeom>
          </p:spPr>
          <p:txBody>
            <a:bodyPr wrap="square">
              <a:spAutoFit/>
            </a:bodyPr>
            <a:lstStyle/>
            <a:p>
              <a:pPr marL="171450" lvl="0" indent="-171450">
                <a:lnSpc>
                  <a:spcPct val="110000"/>
                </a:lnSpc>
                <a:buSzPct val="100000"/>
                <a:buBlip>
                  <a:blip r:embed="rId5"/>
                </a:buBlip>
              </a:pPr>
              <a:r>
                <a:rPr lang="en-US" smtClean="0">
                  <a:solidFill>
                    <a:srgbClr val="000000"/>
                  </a:solidFill>
                  <a:latin typeface="Geneva"/>
                  <a:cs typeface="Geneva"/>
                </a:rPr>
                <a:t> </a:t>
              </a:r>
              <a:r>
                <a:rPr lang="en-US" b="1" smtClean="0">
                  <a:solidFill>
                    <a:srgbClr val="000000"/>
                  </a:solidFill>
                  <a:latin typeface="Geneva"/>
                  <a:cs typeface="Geneva"/>
                </a:rPr>
                <a:t>inductive</a:t>
              </a:r>
            </a:p>
            <a:p>
              <a:pPr marL="171450" lvl="0" indent="-171450">
                <a:lnSpc>
                  <a:spcPct val="110000"/>
                </a:lnSpc>
                <a:buSzPct val="100000"/>
                <a:buBlip>
                  <a:blip r:embed="rId5"/>
                </a:buBlip>
              </a:pPr>
              <a:r>
                <a:rPr lang="en-US" b="1">
                  <a:solidFill>
                    <a:srgbClr val="000000"/>
                  </a:solidFill>
                  <a:latin typeface="Geneva"/>
                  <a:cs typeface="Geneva"/>
                </a:rPr>
                <a:t> immersive</a:t>
              </a:r>
            </a:p>
            <a:p>
              <a:pPr marL="171450" lvl="0" indent="-171450">
                <a:lnSpc>
                  <a:spcPct val="110000"/>
                </a:lnSpc>
                <a:buSzPct val="100000"/>
                <a:buBlip>
                  <a:blip r:embed="rId5"/>
                </a:buBlip>
              </a:pPr>
              <a:r>
                <a:rPr lang="en-US" b="1" smtClean="0">
                  <a:solidFill>
                    <a:srgbClr val="000000"/>
                  </a:solidFill>
                  <a:latin typeface="Geneva"/>
                  <a:cs typeface="Geneva"/>
                </a:rPr>
                <a:t> intéractive</a:t>
              </a:r>
            </a:p>
          </p:txBody>
        </p:sp>
        <p:sp>
          <p:nvSpPr>
            <p:cNvPr id="18" name="Rectangle 17"/>
            <p:cNvSpPr/>
            <p:nvPr/>
          </p:nvSpPr>
          <p:spPr>
            <a:xfrm>
              <a:off x="0" y="1102481"/>
              <a:ext cx="6904047" cy="415498"/>
            </a:xfrm>
            <a:prstGeom prst="rect">
              <a:avLst/>
            </a:prstGeom>
          </p:spPr>
          <p:txBody>
            <a:bodyPr wrap="square">
              <a:spAutoFit/>
            </a:bodyPr>
            <a:lstStyle/>
            <a:p>
              <a:pPr>
                <a:lnSpc>
                  <a:spcPct val="120000"/>
                </a:lnSpc>
                <a:buSzPct val="100000"/>
              </a:pPr>
              <a:r>
                <a:rPr lang="en-US">
                  <a:solidFill>
                    <a:srgbClr val="000000"/>
                  </a:solidFill>
                  <a:latin typeface="Geneva"/>
                  <a:cs typeface="Geneva"/>
                </a:rPr>
                <a:t>Assimilation </a:t>
              </a:r>
            </a:p>
          </p:txBody>
        </p:sp>
      </p:grpSp>
      <p:grpSp>
        <p:nvGrpSpPr>
          <p:cNvPr id="13" name="Grouper 12"/>
          <p:cNvGrpSpPr/>
          <p:nvPr/>
        </p:nvGrpSpPr>
        <p:grpSpPr>
          <a:xfrm>
            <a:off x="11212" y="3082561"/>
            <a:ext cx="2875110" cy="3436516"/>
            <a:chOff x="11212" y="3082561"/>
            <a:chExt cx="2875110" cy="3436516"/>
          </a:xfrm>
        </p:grpSpPr>
        <p:pic>
          <p:nvPicPr>
            <p:cNvPr id="12" name="Image 11" descr="moi_fete_science_Oc_15_small.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905" y="3346109"/>
              <a:ext cx="1878731" cy="3172968"/>
            </a:xfrm>
            <a:prstGeom prst="rect">
              <a:avLst/>
            </a:prstGeom>
            <a:ln>
              <a:noFill/>
            </a:ln>
            <a:effectLst>
              <a:outerShdw blurRad="190500" algn="tl" rotWithShape="0">
                <a:srgbClr val="000000">
                  <a:alpha val="70000"/>
                </a:srgbClr>
              </a:outerShdw>
            </a:effectLst>
          </p:spPr>
        </p:pic>
        <p:sp>
          <p:nvSpPr>
            <p:cNvPr id="20" name="Rectangle 19"/>
            <p:cNvSpPr/>
            <p:nvPr/>
          </p:nvSpPr>
          <p:spPr>
            <a:xfrm>
              <a:off x="11212" y="3082561"/>
              <a:ext cx="2875110" cy="261610"/>
            </a:xfrm>
            <a:prstGeom prst="rect">
              <a:avLst/>
            </a:prstGeom>
          </p:spPr>
          <p:txBody>
            <a:bodyPr wrap="square">
              <a:spAutoFit/>
            </a:bodyPr>
            <a:lstStyle/>
            <a:p>
              <a:pPr lvl="0">
                <a:buSzPct val="100000"/>
              </a:pPr>
              <a:r>
                <a:rPr lang="en-US" sz="1100" i="1">
                  <a:latin typeface="Geneva"/>
                  <a:cs typeface="Geneva"/>
                </a:rPr>
                <a:t>F</a:t>
              </a:r>
              <a:r>
                <a:rPr lang="en-US" sz="1100" i="1">
                  <a:latin typeface="Geneva"/>
                  <a:cs typeface="Geneva"/>
                </a:rPr>
                <a:t>ête de la Science 2015</a:t>
              </a:r>
              <a:endParaRPr lang="en-US" sz="1100" i="1">
                <a:latin typeface="Geneva"/>
                <a:cs typeface="Geneva"/>
              </a:endParaRPr>
            </a:p>
          </p:txBody>
        </p:sp>
      </p:grpSp>
    </p:spTree>
    <p:extLst>
      <p:ext uri="{BB962C8B-B14F-4D97-AF65-F5344CB8AC3E}">
        <p14:creationId xmlns:p14="http://schemas.microsoft.com/office/powerpoint/2010/main" val="188089397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5839845" y="3207669"/>
            <a:ext cx="3651103" cy="675057"/>
          </a:xfrm>
          <a:prstGeom prst="rect">
            <a:avLst/>
          </a:prstGeom>
        </p:spPr>
        <p:txBody>
          <a:bodyPr wrap="square">
            <a:spAutoFit/>
          </a:bodyPr>
          <a:lstStyle/>
          <a:p>
            <a:pPr lvl="0">
              <a:lnSpc>
                <a:spcPct val="120000"/>
              </a:lnSpc>
              <a:buSzPct val="100000"/>
            </a:pPr>
            <a:endParaRPr lang="en-US" sz="1600" dirty="0">
              <a:solidFill>
                <a:srgbClr val="000000"/>
              </a:solidFill>
              <a:latin typeface="Geneva"/>
              <a:cs typeface="Geneva"/>
            </a:endParaRPr>
          </a:p>
          <a:p>
            <a:pPr marL="628650" lvl="1" indent="-171450">
              <a:lnSpc>
                <a:spcPct val="120000"/>
              </a:lnSpc>
              <a:buSzPct val="100000"/>
              <a:buBlip>
                <a:blip r:embed="rId3"/>
              </a:buBlip>
            </a:pPr>
            <a:r>
              <a:rPr lang="en-US" sz="1600" b="1" dirty="0">
                <a:solidFill>
                  <a:srgbClr val="000000"/>
                </a:solidFill>
                <a:latin typeface="Geneva"/>
                <a:cs typeface="Geneva"/>
              </a:rPr>
              <a:t> TP numériques</a:t>
            </a:r>
          </a:p>
        </p:txBody>
      </p:sp>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Insertion dans l’équipe pédagogique</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Projet de recherche	-	</a:t>
            </a:r>
            <a:r>
              <a:rPr lang="en-US" sz="1200" b="1" dirty="0" smtClean="0">
                <a:latin typeface="Geneva"/>
                <a:cs typeface="Geneva"/>
              </a:rPr>
              <a:t>Enseignement				</a:t>
            </a:r>
            <a:endParaRPr lang="en-US" sz="1200" b="1" dirty="0">
              <a:latin typeface="Geneva"/>
              <a:cs typeface="Geneva"/>
            </a:endParaRPr>
          </a:p>
        </p:txBody>
      </p:sp>
      <p:sp>
        <p:nvSpPr>
          <p:cNvPr id="16" name="Rectangle 15"/>
          <p:cNvSpPr/>
          <p:nvPr/>
        </p:nvSpPr>
        <p:spPr>
          <a:xfrm>
            <a:off x="2564619" y="725566"/>
            <a:ext cx="6904047" cy="1413720"/>
          </a:xfrm>
          <a:prstGeom prst="rect">
            <a:avLst/>
          </a:prstGeom>
        </p:spPr>
        <p:txBody>
          <a:bodyPr wrap="square">
            <a:spAutoFit/>
          </a:bodyPr>
          <a:lstStyle/>
          <a:p>
            <a:pPr>
              <a:lnSpc>
                <a:spcPct val="120000"/>
              </a:lnSpc>
              <a:buSzPct val="100000"/>
            </a:pPr>
            <a:r>
              <a:rPr lang="en-US" sz="1600">
                <a:solidFill>
                  <a:srgbClr val="000000"/>
                </a:solidFill>
                <a:latin typeface="Geneva"/>
                <a:cs typeface="Geneva"/>
              </a:rPr>
              <a:t>Nouvelles maquettes L1 &amp; Master (2019) puis L2/L3 (2020)</a:t>
            </a:r>
          </a:p>
          <a:p>
            <a:pPr>
              <a:lnSpc>
                <a:spcPct val="120000"/>
              </a:lnSpc>
              <a:buSzPct val="100000"/>
            </a:pPr>
            <a:endParaRPr lang="en-US" sz="800">
              <a:solidFill>
                <a:srgbClr val="000000"/>
              </a:solidFill>
              <a:latin typeface="Geneva"/>
              <a:cs typeface="Geneva"/>
            </a:endParaRPr>
          </a:p>
          <a:p>
            <a:pPr>
              <a:lnSpc>
                <a:spcPct val="120000"/>
              </a:lnSpc>
              <a:buSzPct val="100000"/>
            </a:pPr>
            <a:r>
              <a:rPr lang="en-US" sz="1600">
                <a:solidFill>
                  <a:srgbClr val="000000"/>
                </a:solidFill>
                <a:latin typeface="Geneva"/>
                <a:cs typeface="Geneva"/>
              </a:rPr>
              <a:t>Diversification des profils des étudiants : </a:t>
            </a:r>
            <a:r>
              <a:rPr lang="en-US" sz="1600" b="1" dirty="0">
                <a:solidFill>
                  <a:srgbClr val="000000"/>
                </a:solidFill>
                <a:latin typeface="Geneva"/>
                <a:cs typeface="Geneva"/>
              </a:rPr>
              <a:t>majeur / mineur</a:t>
            </a:r>
            <a:endParaRPr lang="en-US" sz="1600" b="1">
              <a:solidFill>
                <a:srgbClr val="000000"/>
              </a:solidFill>
              <a:latin typeface="Geneva"/>
              <a:cs typeface="Geneva"/>
            </a:endParaRPr>
          </a:p>
          <a:p>
            <a:pPr marL="628650" lvl="1" indent="-171450">
              <a:lnSpc>
                <a:spcPct val="120000"/>
              </a:lnSpc>
              <a:buSzPct val="100000"/>
              <a:buBlip>
                <a:blip r:embed="rId3"/>
              </a:buBlip>
            </a:pPr>
            <a:r>
              <a:rPr lang="en-US" sz="1600" dirty="0">
                <a:solidFill>
                  <a:srgbClr val="000000"/>
                </a:solidFill>
                <a:latin typeface="Geneva"/>
                <a:cs typeface="Geneva"/>
              </a:rPr>
              <a:t> Parcours Mathématiques Informatique Physique Ingénierie </a:t>
            </a:r>
          </a:p>
          <a:p>
            <a:pPr marL="628650" lvl="1" indent="-171450">
              <a:lnSpc>
                <a:spcPct val="120000"/>
              </a:lnSpc>
              <a:buSzPct val="100000"/>
              <a:buBlip>
                <a:blip r:embed="rId3"/>
              </a:buBlip>
            </a:pPr>
            <a:r>
              <a:rPr lang="en-US" sz="1600" dirty="0">
                <a:solidFill>
                  <a:srgbClr val="000000"/>
                </a:solidFill>
                <a:latin typeface="Geneva"/>
                <a:cs typeface="Geneva"/>
              </a:rPr>
              <a:t> Parcours Physique Chimie Géosciences Ingénierie</a:t>
            </a:r>
          </a:p>
        </p:txBody>
      </p:sp>
      <p:pic>
        <p:nvPicPr>
          <p:cNvPr id="5" name="Image 4" descr="logo_Sorbonne_Universit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78" y="747813"/>
            <a:ext cx="2391448" cy="973394"/>
          </a:xfrm>
          <a:prstGeom prst="rect">
            <a:avLst/>
          </a:prstGeom>
        </p:spPr>
      </p:pic>
      <p:grpSp>
        <p:nvGrpSpPr>
          <p:cNvPr id="30" name="Grouper 29"/>
          <p:cNvGrpSpPr/>
          <p:nvPr/>
        </p:nvGrpSpPr>
        <p:grpSpPr>
          <a:xfrm>
            <a:off x="-389645" y="2466561"/>
            <a:ext cx="9744384" cy="4174977"/>
            <a:chOff x="-389645" y="2164545"/>
            <a:chExt cx="9744384" cy="4174977"/>
          </a:xfrm>
        </p:grpSpPr>
        <p:sp>
          <p:nvSpPr>
            <p:cNvPr id="26" name="Rectangle 25"/>
            <p:cNvSpPr/>
            <p:nvPr/>
          </p:nvSpPr>
          <p:spPr>
            <a:xfrm>
              <a:off x="5761167" y="3421924"/>
              <a:ext cx="3593572" cy="970522"/>
            </a:xfrm>
            <a:prstGeom prst="rect">
              <a:avLst/>
            </a:prstGeom>
          </p:spPr>
          <p:txBody>
            <a:bodyPr wrap="square">
              <a:spAutoFit/>
            </a:bodyPr>
            <a:lstStyle/>
            <a:p>
              <a:pPr lvl="0">
                <a:lnSpc>
                  <a:spcPct val="120000"/>
                </a:lnSpc>
                <a:buSzPct val="100000"/>
              </a:pPr>
              <a:endParaRPr lang="en-US" sz="1600" dirty="0">
                <a:solidFill>
                  <a:srgbClr val="000000"/>
                </a:solidFill>
                <a:latin typeface="Geneva"/>
                <a:cs typeface="Geneva"/>
              </a:endParaRPr>
            </a:p>
            <a:p>
              <a:pPr lvl="1">
                <a:lnSpc>
                  <a:spcPct val="120000"/>
                </a:lnSpc>
                <a:buSzPct val="100000"/>
              </a:pPr>
              <a:r>
                <a:rPr lang="en-US" sz="1600" b="1" dirty="0">
                  <a:solidFill>
                    <a:srgbClr val="000000"/>
                  </a:solidFill>
                  <a:latin typeface="Geneva"/>
                  <a:cs typeface="Geneva"/>
                </a:rPr>
                <a:t>M1 Méthodes numériques </a:t>
              </a:r>
            </a:p>
            <a:p>
              <a:pPr lvl="1">
                <a:lnSpc>
                  <a:spcPct val="120000"/>
                </a:lnSpc>
                <a:buSzPct val="100000"/>
              </a:pPr>
              <a:r>
                <a:rPr lang="en-US" sz="1600" b="1" dirty="0">
                  <a:solidFill>
                    <a:srgbClr val="000000"/>
                  </a:solidFill>
                  <a:latin typeface="Geneva"/>
                  <a:cs typeface="Geneva"/>
                </a:rPr>
                <a:t>   </a:t>
              </a:r>
              <a:r>
                <a:rPr lang="en-US" sz="800" b="1" dirty="0">
                  <a:solidFill>
                    <a:srgbClr val="000000"/>
                  </a:solidFill>
                  <a:latin typeface="Geneva"/>
                  <a:cs typeface="Geneva"/>
                </a:rPr>
                <a:t>      </a:t>
              </a:r>
              <a:r>
                <a:rPr lang="en-US" sz="1600" b="1" dirty="0">
                  <a:solidFill>
                    <a:srgbClr val="000000"/>
                  </a:solidFill>
                  <a:latin typeface="Geneva"/>
                  <a:cs typeface="Geneva"/>
                </a:rPr>
                <a:t>et informatiques</a:t>
              </a:r>
            </a:p>
          </p:txBody>
        </p:sp>
        <p:sp>
          <p:nvSpPr>
            <p:cNvPr id="25" name="Rectangle 24"/>
            <p:cNvSpPr/>
            <p:nvPr/>
          </p:nvSpPr>
          <p:spPr>
            <a:xfrm>
              <a:off x="2721869" y="4307011"/>
              <a:ext cx="3376114" cy="1077218"/>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 </a:t>
              </a:r>
            </a:p>
            <a:p>
              <a:pPr marL="628650" lvl="1" indent="-171450">
                <a:buSzPct val="100000"/>
                <a:buBlip>
                  <a:blip r:embed="rId3"/>
                </a:buBlip>
              </a:pPr>
              <a:r>
                <a:rPr lang="en-US" sz="1600" dirty="0">
                  <a:solidFill>
                    <a:srgbClr val="000000"/>
                  </a:solidFill>
                  <a:latin typeface="Geneva"/>
                  <a:cs typeface="Geneva"/>
                </a:rPr>
                <a:t> CAPES</a:t>
              </a:r>
            </a:p>
            <a:p>
              <a:pPr lvl="1">
                <a:buSzPct val="100000"/>
              </a:pPr>
              <a:endParaRPr lang="en-US" sz="1600" dirty="0" smtClean="0">
                <a:solidFill>
                  <a:srgbClr val="000000"/>
                </a:solidFill>
                <a:latin typeface="Geneva"/>
                <a:cs typeface="Geneva"/>
              </a:endParaRPr>
            </a:p>
          </p:txBody>
        </p:sp>
        <p:sp>
          <p:nvSpPr>
            <p:cNvPr id="23" name="Rectangle 22"/>
            <p:cNvSpPr/>
            <p:nvPr/>
          </p:nvSpPr>
          <p:spPr>
            <a:xfrm>
              <a:off x="2713627" y="2619293"/>
              <a:ext cx="3376114" cy="1856919"/>
            </a:xfrm>
            <a:prstGeom prst="rect">
              <a:avLst/>
            </a:prstGeom>
          </p:spPr>
          <p:txBody>
            <a:bodyPr wrap="square">
              <a:spAutoFit/>
            </a:bodyPr>
            <a:lstStyle/>
            <a:p>
              <a:pPr lvl="0">
                <a:lnSpc>
                  <a:spcPct val="120000"/>
                </a:lnSpc>
                <a:buSzPct val="100000"/>
              </a:pPr>
              <a:endParaRPr lang="en-US" sz="1600" dirty="0">
                <a:solidFill>
                  <a:srgbClr val="000000"/>
                </a:solidFill>
                <a:latin typeface="Geneva"/>
                <a:cs typeface="Geneva"/>
              </a:endParaRPr>
            </a:p>
            <a:p>
              <a:pPr lvl="0">
                <a:lnSpc>
                  <a:spcPct val="120000"/>
                </a:lnSpc>
                <a:buSzPct val="100000"/>
              </a:pPr>
              <a:r>
                <a:rPr lang="en-US" sz="1600" dirty="0">
                  <a:solidFill>
                    <a:srgbClr val="000000"/>
                  </a:solidFill>
                  <a:latin typeface="Geneva"/>
                  <a:cs typeface="Geneva"/>
                </a:rPr>
                <a:t> </a:t>
              </a:r>
            </a:p>
            <a:p>
              <a:pPr marL="628650" lvl="1" indent="-171450">
                <a:lnSpc>
                  <a:spcPct val="120000"/>
                </a:lnSpc>
                <a:buSzPct val="100000"/>
                <a:buBlip>
                  <a:blip r:embed="rId3"/>
                </a:buBlip>
              </a:pPr>
              <a:r>
                <a:rPr lang="en-US" sz="1600" dirty="0">
                  <a:solidFill>
                    <a:srgbClr val="000000"/>
                  </a:solidFill>
                  <a:latin typeface="Geneva"/>
                  <a:cs typeface="Geneva"/>
                </a:rPr>
                <a:t> Centre de Montrouge</a:t>
              </a:r>
              <a:endParaRPr lang="en-US" sz="1600" dirty="0">
                <a:solidFill>
                  <a:srgbClr val="000000"/>
                </a:solidFill>
                <a:latin typeface="Geneva"/>
                <a:cs typeface="Geneva"/>
              </a:endParaRPr>
            </a:p>
            <a:p>
              <a:pPr marL="628650" lvl="1" indent="-171450">
                <a:lnSpc>
                  <a:spcPct val="120000"/>
                </a:lnSpc>
                <a:buSzPct val="100000"/>
                <a:buBlip>
                  <a:blip r:embed="rId3"/>
                </a:buBlip>
              </a:pPr>
              <a:r>
                <a:rPr lang="en-US" sz="1600" dirty="0" smtClean="0">
                  <a:solidFill>
                    <a:srgbClr val="000000"/>
                  </a:solidFill>
                  <a:latin typeface="Geneva"/>
                  <a:cs typeface="Geneva"/>
                </a:rPr>
                <a:t> Leçons</a:t>
              </a:r>
            </a:p>
            <a:p>
              <a:pPr marL="628650" lvl="1" indent="-171450">
                <a:lnSpc>
                  <a:spcPct val="120000"/>
                </a:lnSpc>
                <a:buSzPct val="100000"/>
                <a:buBlip>
                  <a:blip r:embed="rId3"/>
                </a:buBlip>
              </a:pPr>
              <a:r>
                <a:rPr lang="en-US" sz="1600" dirty="0">
                  <a:solidFill>
                    <a:srgbClr val="000000"/>
                  </a:solidFill>
                  <a:latin typeface="Geneva"/>
                  <a:cs typeface="Geneva"/>
                </a:rPr>
                <a:t> </a:t>
              </a:r>
              <a:r>
                <a:rPr lang="en-US" sz="1600" dirty="0">
                  <a:solidFill>
                    <a:srgbClr val="000000"/>
                  </a:solidFill>
                  <a:latin typeface="Geneva"/>
                  <a:cs typeface="Geneva"/>
                </a:rPr>
                <a:t>Montages expérimentaux</a:t>
              </a:r>
            </a:p>
            <a:p>
              <a:pPr lvl="1">
                <a:lnSpc>
                  <a:spcPct val="120000"/>
                </a:lnSpc>
                <a:buSzPct val="100000"/>
              </a:pPr>
              <a:endParaRPr lang="en-US" sz="1600" dirty="0" smtClean="0">
                <a:solidFill>
                  <a:srgbClr val="000000"/>
                </a:solidFill>
                <a:latin typeface="Geneva"/>
                <a:cs typeface="Geneva"/>
              </a:endParaRPr>
            </a:p>
          </p:txBody>
        </p:sp>
        <p:cxnSp>
          <p:nvCxnSpPr>
            <p:cNvPr id="17" name="Connecteur droit 16"/>
            <p:cNvCxnSpPr/>
            <p:nvPr/>
          </p:nvCxnSpPr>
          <p:spPr>
            <a:xfrm>
              <a:off x="6161945" y="2164546"/>
              <a:ext cx="0" cy="3860899"/>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8" name="Rounded Rectangle 39"/>
            <p:cNvSpPr/>
            <p:nvPr/>
          </p:nvSpPr>
          <p:spPr>
            <a:xfrm>
              <a:off x="520936" y="2247199"/>
              <a:ext cx="200039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Licence</a:t>
              </a:r>
            </a:p>
          </p:txBody>
        </p:sp>
        <p:sp>
          <p:nvSpPr>
            <p:cNvPr id="9" name="Rounded Rectangle 39"/>
            <p:cNvSpPr/>
            <p:nvPr/>
          </p:nvSpPr>
          <p:spPr>
            <a:xfrm>
              <a:off x="3616006" y="2247199"/>
              <a:ext cx="200039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CAPES/Agrégation</a:t>
              </a:r>
            </a:p>
          </p:txBody>
        </p:sp>
        <p:sp>
          <p:nvSpPr>
            <p:cNvPr id="10" name="Rounded Rectangle 39"/>
            <p:cNvSpPr/>
            <p:nvPr/>
          </p:nvSpPr>
          <p:spPr>
            <a:xfrm>
              <a:off x="6680397" y="2247888"/>
              <a:ext cx="200039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Master</a:t>
              </a:r>
            </a:p>
          </p:txBody>
        </p:sp>
        <p:sp>
          <p:nvSpPr>
            <p:cNvPr id="11" name="Rectangle 10"/>
            <p:cNvSpPr/>
            <p:nvPr/>
          </p:nvSpPr>
          <p:spPr>
            <a:xfrm>
              <a:off x="3080801" y="2914053"/>
              <a:ext cx="3095575" cy="338554"/>
            </a:xfrm>
            <a:prstGeom prst="rect">
              <a:avLst/>
            </a:prstGeom>
          </p:spPr>
          <p:txBody>
            <a:bodyPr wrap="square">
              <a:spAutoFit/>
            </a:bodyPr>
            <a:lstStyle/>
            <a:p>
              <a:pPr lvl="0">
                <a:buSzPct val="100000"/>
              </a:pPr>
              <a:r>
                <a:rPr lang="en-US" sz="1600" b="1" dirty="0">
                  <a:solidFill>
                    <a:srgbClr val="000000"/>
                  </a:solidFill>
                  <a:latin typeface="Geneva"/>
                  <a:cs typeface="Geneva"/>
                </a:rPr>
                <a:t>Agrégation</a:t>
              </a:r>
            </a:p>
          </p:txBody>
        </p:sp>
        <p:sp>
          <p:nvSpPr>
            <p:cNvPr id="12" name="Rectangle 11"/>
            <p:cNvSpPr/>
            <p:nvPr/>
          </p:nvSpPr>
          <p:spPr>
            <a:xfrm>
              <a:off x="5783351" y="4482603"/>
              <a:ext cx="2996016" cy="1856919"/>
            </a:xfrm>
            <a:prstGeom prst="rect">
              <a:avLst/>
            </a:prstGeom>
          </p:spPr>
          <p:txBody>
            <a:bodyPr wrap="square">
              <a:spAutoFit/>
            </a:bodyPr>
            <a:lstStyle/>
            <a:p>
              <a:pPr lvl="0">
                <a:lnSpc>
                  <a:spcPct val="120000"/>
                </a:lnSpc>
                <a:buSzPct val="100000"/>
              </a:pPr>
              <a:r>
                <a:rPr lang="en-US" sz="1600" dirty="0">
                  <a:solidFill>
                    <a:srgbClr val="000000"/>
                  </a:solidFill>
                  <a:latin typeface="Geneva"/>
                  <a:cs typeface="Geneva"/>
                </a:rPr>
                <a:t> </a:t>
              </a:r>
            </a:p>
            <a:p>
              <a:pPr marL="628650" lvl="1" indent="-171450">
                <a:lnSpc>
                  <a:spcPct val="120000"/>
                </a:lnSpc>
                <a:buSzPct val="100000"/>
                <a:buBlip>
                  <a:blip r:embed="rId3"/>
                </a:buBlip>
              </a:pPr>
              <a:r>
                <a:rPr lang="en-US" sz="1600" dirty="0">
                  <a:solidFill>
                    <a:srgbClr val="000000"/>
                  </a:solidFill>
                  <a:latin typeface="Geneva"/>
                  <a:cs typeface="Geneva"/>
                </a:rPr>
                <a:t> Systèmes d’EDP</a:t>
              </a:r>
            </a:p>
            <a:p>
              <a:pPr marL="628650" lvl="1" indent="-171450">
                <a:lnSpc>
                  <a:spcPct val="120000"/>
                </a:lnSpc>
                <a:buSzPct val="100000"/>
                <a:buBlip>
                  <a:blip r:embed="rId3"/>
                </a:buBlip>
              </a:pPr>
              <a:r>
                <a:rPr lang="en-US" sz="1600" dirty="0">
                  <a:solidFill>
                    <a:srgbClr val="000000"/>
                  </a:solidFill>
                  <a:latin typeface="Geneva"/>
                  <a:cs typeface="Geneva"/>
                </a:rPr>
                <a:t> Différences finies</a:t>
              </a:r>
            </a:p>
            <a:p>
              <a:pPr marL="628650" lvl="1" indent="-171450">
                <a:lnSpc>
                  <a:spcPct val="120000"/>
                </a:lnSpc>
                <a:buSzPct val="100000"/>
                <a:buBlip>
                  <a:blip r:embed="rId3"/>
                </a:buBlip>
              </a:pPr>
              <a:r>
                <a:rPr lang="en-US" sz="1600" dirty="0">
                  <a:solidFill>
                    <a:srgbClr val="000000"/>
                  </a:solidFill>
                  <a:latin typeface="Geneva"/>
                  <a:cs typeface="Geneva"/>
                </a:rPr>
                <a:t> Volumes finis</a:t>
              </a:r>
              <a:endParaRPr lang="en-US" sz="1600" dirty="0">
                <a:solidFill>
                  <a:srgbClr val="000000"/>
                </a:solidFill>
                <a:latin typeface="Geneva"/>
                <a:cs typeface="Geneva"/>
              </a:endParaRPr>
            </a:p>
            <a:p>
              <a:pPr marL="628650" lvl="1" indent="-171450">
                <a:lnSpc>
                  <a:spcPct val="120000"/>
                </a:lnSpc>
                <a:buSzPct val="100000"/>
                <a:buBlip>
                  <a:blip r:embed="rId3"/>
                </a:buBlip>
              </a:pPr>
              <a:r>
                <a:rPr lang="en-US" sz="1600" dirty="0">
                  <a:solidFill>
                    <a:srgbClr val="000000"/>
                  </a:solidFill>
                  <a:latin typeface="Geneva"/>
                  <a:cs typeface="Geneva"/>
                </a:rPr>
                <a:t> Monte-Carlo</a:t>
              </a:r>
            </a:p>
            <a:p>
              <a:pPr lvl="0">
                <a:lnSpc>
                  <a:spcPct val="120000"/>
                </a:lnSpc>
                <a:buSzPct val="100000"/>
              </a:pPr>
              <a:endParaRPr lang="en-US" sz="1600" dirty="0">
                <a:solidFill>
                  <a:srgbClr val="000000"/>
                </a:solidFill>
                <a:latin typeface="Geneva"/>
                <a:cs typeface="Geneva"/>
              </a:endParaRPr>
            </a:p>
          </p:txBody>
        </p:sp>
        <p:cxnSp>
          <p:nvCxnSpPr>
            <p:cNvPr id="13" name="Connecteur droit 12"/>
            <p:cNvCxnSpPr/>
            <p:nvPr/>
          </p:nvCxnSpPr>
          <p:spPr>
            <a:xfrm>
              <a:off x="3037508" y="2164545"/>
              <a:ext cx="0" cy="386090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grpSp>
          <p:nvGrpSpPr>
            <p:cNvPr id="7" name="Grouper 6"/>
            <p:cNvGrpSpPr/>
            <p:nvPr/>
          </p:nvGrpSpPr>
          <p:grpSpPr>
            <a:xfrm>
              <a:off x="-389642" y="2872233"/>
              <a:ext cx="3651103" cy="2152384"/>
              <a:chOff x="-432935" y="2777023"/>
              <a:chExt cx="3651103" cy="2152384"/>
            </a:xfrm>
          </p:grpSpPr>
          <p:sp>
            <p:nvSpPr>
              <p:cNvPr id="15" name="Rectangle 14"/>
              <p:cNvSpPr/>
              <p:nvPr/>
            </p:nvSpPr>
            <p:spPr>
              <a:xfrm>
                <a:off x="-432935" y="2777023"/>
                <a:ext cx="3651103" cy="2152384"/>
              </a:xfrm>
              <a:prstGeom prst="rect">
                <a:avLst/>
              </a:prstGeom>
            </p:spPr>
            <p:txBody>
              <a:bodyPr wrap="square">
                <a:spAutoFit/>
              </a:bodyPr>
              <a:lstStyle/>
              <a:p>
                <a:pPr lvl="0">
                  <a:lnSpc>
                    <a:spcPct val="120000"/>
                  </a:lnSpc>
                  <a:buSzPct val="100000"/>
                </a:pPr>
                <a:endParaRPr lang="en-US" sz="1600" dirty="0">
                  <a:solidFill>
                    <a:srgbClr val="000000"/>
                  </a:solidFill>
                  <a:latin typeface="Geneva"/>
                  <a:cs typeface="Geneva"/>
                </a:endParaRPr>
              </a:p>
              <a:p>
                <a:pPr marL="628650" lvl="1" indent="-171450">
                  <a:lnSpc>
                    <a:spcPct val="120000"/>
                  </a:lnSpc>
                  <a:buSzPct val="100000"/>
                  <a:buBlip>
                    <a:blip r:embed="rId3"/>
                  </a:buBlip>
                </a:pPr>
                <a:r>
                  <a:rPr lang="en-US" sz="1600" b="1" dirty="0">
                    <a:solidFill>
                      <a:srgbClr val="000000"/>
                    </a:solidFill>
                    <a:latin typeface="Geneva"/>
                    <a:cs typeface="Geneva"/>
                  </a:rPr>
                  <a:t> TD</a:t>
                </a:r>
              </a:p>
              <a:p>
                <a:pPr marL="628650" lvl="1" indent="-171450">
                  <a:lnSpc>
                    <a:spcPct val="120000"/>
                  </a:lnSpc>
                  <a:buSzPct val="100000"/>
                  <a:buBlip>
                    <a:blip r:embed="rId3"/>
                  </a:buBlip>
                </a:pPr>
                <a:r>
                  <a:rPr lang="en-US" sz="1600" dirty="0">
                    <a:solidFill>
                      <a:srgbClr val="000000"/>
                    </a:solidFill>
                    <a:latin typeface="Geneva"/>
                    <a:cs typeface="Geneva"/>
                  </a:rPr>
                  <a:t> </a:t>
                </a:r>
                <a:r>
                  <a:rPr lang="en-US" sz="1600" dirty="0">
                    <a:solidFill>
                      <a:srgbClr val="000000"/>
                    </a:solidFill>
                    <a:latin typeface="Geneva"/>
                    <a:cs typeface="Geneva"/>
                  </a:rPr>
                  <a:t>TP</a:t>
                </a:r>
              </a:p>
              <a:p>
                <a:pPr marL="628650" lvl="1" indent="-171450">
                  <a:lnSpc>
                    <a:spcPct val="120000"/>
                  </a:lnSpc>
                  <a:buSzPct val="100000"/>
                  <a:buBlip>
                    <a:blip r:embed="rId3"/>
                  </a:buBlip>
                </a:pPr>
                <a:r>
                  <a:rPr lang="en-US" sz="1600" dirty="0" smtClean="0">
                    <a:solidFill>
                      <a:srgbClr val="000000"/>
                    </a:solidFill>
                    <a:latin typeface="Geneva"/>
                    <a:cs typeface="Geneva"/>
                  </a:rPr>
                  <a:t> CM par la suite</a:t>
                </a:r>
              </a:p>
              <a:p>
                <a:pPr marL="628650" lvl="1" indent="-171450">
                  <a:lnSpc>
                    <a:spcPct val="120000"/>
                  </a:lnSpc>
                  <a:buSzPct val="100000"/>
                  <a:buBlip>
                    <a:blip r:embed="rId3"/>
                  </a:buBlip>
                </a:pPr>
                <a:r>
                  <a:rPr lang="en-US" sz="1600" dirty="0">
                    <a:solidFill>
                      <a:srgbClr val="000000"/>
                    </a:solidFill>
                    <a:latin typeface="Geneva"/>
                    <a:cs typeface="Geneva"/>
                  </a:rPr>
                  <a:t> UE Physique Méca</a:t>
                </a:r>
                <a:endParaRPr lang="en-US" sz="1600" dirty="0">
                  <a:solidFill>
                    <a:srgbClr val="000000"/>
                  </a:solidFill>
                  <a:latin typeface="Geneva"/>
                  <a:cs typeface="Geneva"/>
                </a:endParaRPr>
              </a:p>
              <a:p>
                <a:pPr marL="628650" lvl="1" indent="-171450">
                  <a:lnSpc>
                    <a:spcPct val="120000"/>
                  </a:lnSpc>
                  <a:buSzPct val="100000"/>
                  <a:buBlip>
                    <a:blip r:embed="rId3"/>
                  </a:buBlip>
                </a:pPr>
                <a:r>
                  <a:rPr lang="en-US" sz="1600" dirty="0" smtClean="0">
                    <a:solidFill>
                      <a:srgbClr val="000000"/>
                    </a:solidFill>
                    <a:latin typeface="Geneva"/>
                    <a:cs typeface="Geneva"/>
                  </a:rPr>
                  <a:t> L1-L2 </a:t>
                </a:r>
                <a:r>
                  <a:rPr lang="en-US" sz="1600" dirty="0">
                    <a:solidFill>
                      <a:srgbClr val="000000"/>
                    </a:solidFill>
                    <a:latin typeface="Geneva"/>
                    <a:cs typeface="Geneva"/>
                  </a:rPr>
                  <a:t>ARE</a:t>
                </a:r>
              </a:p>
              <a:p>
                <a:pPr marL="628650" lvl="1" indent="-171450">
                  <a:lnSpc>
                    <a:spcPct val="120000"/>
                  </a:lnSpc>
                  <a:buSzPct val="100000"/>
                  <a:buBlip>
                    <a:blip r:embed="rId3"/>
                  </a:buBlip>
                </a:pPr>
                <a:r>
                  <a:rPr lang="en-US" sz="1600" dirty="0">
                    <a:solidFill>
                      <a:srgbClr val="000000"/>
                    </a:solidFill>
                    <a:latin typeface="Geneva"/>
                    <a:cs typeface="Geneva"/>
                  </a:rPr>
                  <a:t> L1 Python</a:t>
                </a:r>
              </a:p>
            </p:txBody>
          </p:sp>
          <p:sp>
            <p:nvSpPr>
              <p:cNvPr id="18" name="Rectangle 17"/>
              <p:cNvSpPr/>
              <p:nvPr/>
            </p:nvSpPr>
            <p:spPr>
              <a:xfrm>
                <a:off x="1" y="2820313"/>
                <a:ext cx="3037508" cy="338554"/>
              </a:xfrm>
              <a:prstGeom prst="rect">
                <a:avLst/>
              </a:prstGeom>
            </p:spPr>
            <p:txBody>
              <a:bodyPr wrap="square">
                <a:spAutoFit/>
              </a:bodyPr>
              <a:lstStyle/>
              <a:p>
                <a:pPr lvl="0">
                  <a:buSzPct val="100000"/>
                </a:pPr>
                <a:r>
                  <a:rPr lang="en-US" sz="1600" dirty="0">
                    <a:solidFill>
                      <a:srgbClr val="000000"/>
                    </a:solidFill>
                    <a:latin typeface="Geneva"/>
                    <a:cs typeface="Geneva"/>
                  </a:rPr>
                  <a:t>UFR de Physique</a:t>
                </a:r>
              </a:p>
            </p:txBody>
          </p:sp>
        </p:grpSp>
        <p:grpSp>
          <p:nvGrpSpPr>
            <p:cNvPr id="20" name="Grouper 19"/>
            <p:cNvGrpSpPr/>
            <p:nvPr/>
          </p:nvGrpSpPr>
          <p:grpSpPr>
            <a:xfrm>
              <a:off x="-389645" y="5297803"/>
              <a:ext cx="3456015" cy="619057"/>
              <a:chOff x="-418507" y="3555062"/>
              <a:chExt cx="3456015" cy="619057"/>
            </a:xfrm>
          </p:grpSpPr>
          <p:sp>
            <p:nvSpPr>
              <p:cNvPr id="21" name="Rectangle 20"/>
              <p:cNvSpPr/>
              <p:nvPr/>
            </p:nvSpPr>
            <p:spPr>
              <a:xfrm>
                <a:off x="-418507" y="3589343"/>
                <a:ext cx="3369427" cy="584776"/>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marL="628650" lvl="1" indent="-171450">
                  <a:buSzPct val="100000"/>
                  <a:buBlip>
                    <a:blip r:embed="rId3"/>
                  </a:buBlip>
                </a:pPr>
                <a:r>
                  <a:rPr lang="en-US" sz="1600" dirty="0">
                    <a:solidFill>
                      <a:srgbClr val="000000"/>
                    </a:solidFill>
                    <a:latin typeface="Geneva"/>
                    <a:cs typeface="Geneva"/>
                  </a:rPr>
                  <a:t> </a:t>
                </a:r>
                <a:r>
                  <a:rPr lang="en-US" sz="1600" b="1" dirty="0">
                    <a:solidFill>
                      <a:srgbClr val="000000"/>
                    </a:solidFill>
                    <a:latin typeface="Geneva"/>
                    <a:cs typeface="Geneva"/>
                  </a:rPr>
                  <a:t>PACES</a:t>
                </a:r>
                <a:endParaRPr lang="en-US" sz="1600" b="1" dirty="0" smtClean="0">
                  <a:solidFill>
                    <a:srgbClr val="000000"/>
                  </a:solidFill>
                  <a:latin typeface="Geneva"/>
                  <a:cs typeface="Geneva"/>
                </a:endParaRPr>
              </a:p>
            </p:txBody>
          </p:sp>
          <p:sp>
            <p:nvSpPr>
              <p:cNvPr id="22" name="Rectangle 21"/>
              <p:cNvSpPr/>
              <p:nvPr/>
            </p:nvSpPr>
            <p:spPr>
              <a:xfrm>
                <a:off x="0" y="3555062"/>
                <a:ext cx="3037508" cy="338554"/>
              </a:xfrm>
              <a:prstGeom prst="rect">
                <a:avLst/>
              </a:prstGeom>
            </p:spPr>
            <p:txBody>
              <a:bodyPr wrap="square">
                <a:spAutoFit/>
              </a:bodyPr>
              <a:lstStyle/>
              <a:p>
                <a:pPr lvl="0">
                  <a:buSzPct val="100000"/>
                </a:pPr>
                <a:r>
                  <a:rPr lang="en-US" sz="1600" dirty="0">
                    <a:solidFill>
                      <a:srgbClr val="000000"/>
                    </a:solidFill>
                    <a:latin typeface="Geneva"/>
                    <a:cs typeface="Geneva"/>
                  </a:rPr>
                  <a:t>Faculté de Médecine</a:t>
                </a:r>
              </a:p>
            </p:txBody>
          </p:sp>
        </p:grpSp>
        <p:sp>
          <p:nvSpPr>
            <p:cNvPr id="24" name="Rectangle 23"/>
            <p:cNvSpPr/>
            <p:nvPr/>
          </p:nvSpPr>
          <p:spPr>
            <a:xfrm>
              <a:off x="3055327" y="4474819"/>
              <a:ext cx="3376114" cy="338554"/>
            </a:xfrm>
            <a:prstGeom prst="rect">
              <a:avLst/>
            </a:prstGeom>
          </p:spPr>
          <p:txBody>
            <a:bodyPr wrap="square">
              <a:spAutoFit/>
            </a:bodyPr>
            <a:lstStyle/>
            <a:p>
              <a:pPr lvl="0">
                <a:buSzPct val="100000"/>
              </a:pPr>
              <a:r>
                <a:rPr lang="en-US" sz="1600" dirty="0">
                  <a:solidFill>
                    <a:srgbClr val="000000"/>
                  </a:solidFill>
                  <a:latin typeface="Geneva"/>
                  <a:cs typeface="Geneva"/>
                </a:rPr>
                <a:t>M2 métiers de l’enseignement </a:t>
              </a:r>
            </a:p>
          </p:txBody>
        </p:sp>
        <p:sp>
          <p:nvSpPr>
            <p:cNvPr id="27" name="Rectangle 26"/>
            <p:cNvSpPr/>
            <p:nvPr/>
          </p:nvSpPr>
          <p:spPr>
            <a:xfrm>
              <a:off x="6209505" y="2915523"/>
              <a:ext cx="2996016" cy="338554"/>
            </a:xfrm>
            <a:prstGeom prst="rect">
              <a:avLst/>
            </a:prstGeom>
          </p:spPr>
          <p:txBody>
            <a:bodyPr wrap="square">
              <a:spAutoFit/>
            </a:bodyPr>
            <a:lstStyle/>
            <a:p>
              <a:pPr lvl="0">
                <a:buSzPct val="100000"/>
              </a:pPr>
              <a:endParaRPr lang="en-US" sz="1600" dirty="0">
                <a:solidFill>
                  <a:srgbClr val="000000"/>
                </a:solidFill>
                <a:latin typeface="Geneva"/>
                <a:cs typeface="Geneva"/>
              </a:endParaRPr>
            </a:p>
          </p:txBody>
        </p:sp>
        <p:sp>
          <p:nvSpPr>
            <p:cNvPr id="28" name="Rectangle 27"/>
            <p:cNvSpPr/>
            <p:nvPr/>
          </p:nvSpPr>
          <p:spPr>
            <a:xfrm>
              <a:off x="6209505" y="4508237"/>
              <a:ext cx="2996016" cy="584776"/>
            </a:xfrm>
            <a:prstGeom prst="rect">
              <a:avLst/>
            </a:prstGeom>
          </p:spPr>
          <p:txBody>
            <a:bodyPr wrap="square">
              <a:spAutoFit/>
            </a:bodyPr>
            <a:lstStyle/>
            <a:p>
              <a:pPr lvl="0">
                <a:buSzPct val="100000"/>
              </a:pPr>
              <a:r>
                <a:rPr lang="en-US" sz="1600" b="1" dirty="0">
                  <a:solidFill>
                    <a:srgbClr val="000000"/>
                  </a:solidFill>
                  <a:latin typeface="Geneva"/>
                  <a:cs typeface="Geneva"/>
                </a:rPr>
                <a:t>Résolution numérique</a:t>
              </a:r>
            </a:p>
            <a:p>
              <a:pPr lvl="0">
                <a:buSzPct val="100000"/>
              </a:pPr>
              <a:endParaRPr lang="en-US" sz="1600" dirty="0">
                <a:solidFill>
                  <a:srgbClr val="000000"/>
                </a:solidFill>
                <a:latin typeface="Geneva"/>
                <a:cs typeface="Geneva"/>
              </a:endParaRPr>
            </a:p>
          </p:txBody>
        </p:sp>
      </p:grpSp>
      <p:sp>
        <p:nvSpPr>
          <p:cNvPr id="33" name="Rectangle 32"/>
          <p:cNvSpPr/>
          <p:nvPr/>
        </p:nvSpPr>
        <p:spPr>
          <a:xfrm>
            <a:off x="6176376" y="3216069"/>
            <a:ext cx="3593572" cy="379591"/>
          </a:xfrm>
          <a:prstGeom prst="rect">
            <a:avLst/>
          </a:prstGeom>
        </p:spPr>
        <p:txBody>
          <a:bodyPr wrap="square">
            <a:spAutoFit/>
          </a:bodyPr>
          <a:lstStyle/>
          <a:p>
            <a:pPr lvl="0">
              <a:lnSpc>
                <a:spcPct val="120000"/>
              </a:lnSpc>
              <a:buSzPct val="100000"/>
            </a:pPr>
            <a:r>
              <a:rPr lang="en-US" sz="1600" dirty="0">
                <a:solidFill>
                  <a:srgbClr val="000000"/>
                </a:solidFill>
                <a:latin typeface="Geneva"/>
                <a:cs typeface="Geneva"/>
              </a:rPr>
              <a:t>M1 Astro. &amp; Comologie</a:t>
            </a:r>
          </a:p>
        </p:txBody>
      </p:sp>
    </p:spTree>
    <p:extLst>
      <p:ext uri="{BB962C8B-B14F-4D97-AF65-F5344CB8AC3E}">
        <p14:creationId xmlns:p14="http://schemas.microsoft.com/office/powerpoint/2010/main" val="184897261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Conclusion</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chemeClr val="bg1">
                    <a:lumMod val="50000"/>
                  </a:schemeClr>
                </a:solidFill>
                <a:latin typeface="Geneva"/>
                <a:cs typeface="Geneva"/>
              </a:rPr>
              <a:t>Parcours</a:t>
            </a:r>
            <a:r>
              <a:rPr lang="en-US" sz="1200" b="1" dirty="0" smtClean="0">
                <a:solidFill>
                  <a:schemeClr val="bg1">
                    <a:lumMod val="50000"/>
                  </a:schemeClr>
                </a:solidFill>
                <a:latin typeface="Geneva"/>
                <a:cs typeface="Geneva"/>
              </a:rPr>
              <a:t>	–	Travaux	-	Projet de recherche	-	Enseignement				</a:t>
            </a:r>
            <a:endParaRPr lang="en-US" sz="1200" b="1" dirty="0">
              <a:solidFill>
                <a:schemeClr val="bg1">
                  <a:lumMod val="50000"/>
                </a:schemeClr>
              </a:solidFill>
              <a:latin typeface="Geneva"/>
              <a:cs typeface="Geneva"/>
            </a:endParaRPr>
          </a:p>
        </p:txBody>
      </p:sp>
      <p:sp>
        <p:nvSpPr>
          <p:cNvPr id="14" name="Rectangle 13"/>
          <p:cNvSpPr/>
          <p:nvPr/>
        </p:nvSpPr>
        <p:spPr>
          <a:xfrm>
            <a:off x="133047" y="562226"/>
            <a:ext cx="9688285" cy="5246564"/>
          </a:xfrm>
          <a:prstGeom prst="rect">
            <a:avLst/>
          </a:prstGeom>
        </p:spPr>
        <p:txBody>
          <a:bodyPr wrap="square">
            <a:spAutoFit/>
          </a:bodyPr>
          <a:lstStyle/>
          <a:p>
            <a:pPr marL="171450" lvl="0" indent="-171450">
              <a:lnSpc>
                <a:spcPct val="140000"/>
              </a:lnSpc>
              <a:buSzPct val="100000"/>
              <a:buBlip>
                <a:blip r:embed="rId3"/>
              </a:buBlip>
            </a:pPr>
            <a:r>
              <a:rPr lang="en-US" sz="1600">
                <a:solidFill>
                  <a:srgbClr val="000000"/>
                </a:solidFill>
                <a:latin typeface="Geneva"/>
                <a:cs typeface="Geneva"/>
              </a:rPr>
              <a:t> thèse soutenue en Septembre 2016</a:t>
            </a:r>
          </a:p>
          <a:p>
            <a:pPr marL="171450" lvl="0" indent="-171450">
              <a:lnSpc>
                <a:spcPct val="140000"/>
              </a:lnSpc>
              <a:buSzPct val="100000"/>
              <a:buBlip>
                <a:blip r:embed="rId3"/>
              </a:buBlip>
            </a:pPr>
            <a:r>
              <a:rPr lang="en-US" sz="1600">
                <a:solidFill>
                  <a:srgbClr val="000000"/>
                </a:solidFill>
                <a:latin typeface="Geneva"/>
                <a:cs typeface="Geneva"/>
              </a:rPr>
              <a:t> </a:t>
            </a:r>
            <a:r>
              <a:rPr lang="en-US" sz="1600">
                <a:solidFill>
                  <a:srgbClr val="000000"/>
                </a:solidFill>
                <a:latin typeface="Geneva"/>
                <a:cs typeface="Geneva"/>
              </a:rPr>
              <a:t>11 papiers dont 5 1</a:t>
            </a:r>
            <a:r>
              <a:rPr lang="en-US" sz="1600" baseline="30000">
                <a:solidFill>
                  <a:srgbClr val="000000"/>
                </a:solidFill>
                <a:latin typeface="Geneva"/>
                <a:cs typeface="Geneva"/>
              </a:rPr>
              <a:t>er</a:t>
            </a:r>
            <a:r>
              <a:rPr lang="en-US" sz="1600">
                <a:solidFill>
                  <a:srgbClr val="000000"/>
                </a:solidFill>
                <a:latin typeface="Geneva"/>
                <a:cs typeface="Geneva"/>
              </a:rPr>
              <a:t> auteur</a:t>
            </a:r>
          </a:p>
          <a:p>
            <a:pPr>
              <a:lnSpc>
                <a:spcPct val="140000"/>
              </a:lnSpc>
              <a:buSzPct val="100000"/>
            </a:pPr>
            <a:r>
              <a:rPr lang="en-US" sz="1600">
                <a:solidFill>
                  <a:srgbClr val="000000"/>
                </a:solidFill>
                <a:latin typeface="Geneva"/>
                <a:cs typeface="Geneva"/>
              </a:rPr>
              <a:t>Travaux de recherche</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méthodologie :</a:t>
            </a:r>
            <a:r>
              <a:rPr lang="en-US" sz="1600">
                <a:solidFill>
                  <a:srgbClr val="000000"/>
                </a:solidFill>
                <a:latin typeface="Geneva"/>
                <a:cs typeface="Geneva"/>
              </a:rPr>
              <a:t> modélisation &amp; SIMULATIONS NUMERIQUES!!!!!!!!!!</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sujets :</a:t>
            </a:r>
            <a:r>
              <a:rPr lang="en-US" sz="1600">
                <a:solidFill>
                  <a:srgbClr val="000000"/>
                </a:solidFill>
                <a:latin typeface="Geneva"/>
                <a:cs typeface="Geneva"/>
              </a:rPr>
              <a:t> systèmes binaires, objets compacts, vents stellaires, accrétion</a:t>
            </a:r>
          </a:p>
          <a:p>
            <a:pPr>
              <a:lnSpc>
                <a:spcPct val="140000"/>
              </a:lnSpc>
              <a:buSzPct val="100000"/>
            </a:pPr>
            <a:r>
              <a:rPr lang="en-US" sz="1600">
                <a:solidFill>
                  <a:srgbClr val="000000"/>
                </a:solidFill>
                <a:latin typeface="Geneva"/>
                <a:cs typeface="Geneva"/>
              </a:rPr>
              <a:t>Projet de recherche : </a:t>
            </a:r>
            <a:r>
              <a:rPr lang="en-US" sz="1600" b="1" dirty="0">
                <a:latin typeface="Geneva"/>
                <a:cs typeface="Geneva"/>
              </a:rPr>
              <a:t> </a:t>
            </a:r>
          </a:p>
          <a:p>
            <a:pPr>
              <a:lnSpc>
                <a:spcPct val="140000"/>
              </a:lnSpc>
              <a:buSzPct val="100000"/>
            </a:pPr>
            <a:r>
              <a:rPr lang="en-US" sz="1600" b="1" i="1" dirty="0">
                <a:latin typeface="Geneva"/>
                <a:cs typeface="Geneva"/>
              </a:rPr>
              <a:t>Contreparties électromagnétiques de la coalescence d’objets compacts</a:t>
            </a:r>
            <a:endParaRPr lang="en-US" sz="1600">
              <a:solidFill>
                <a:srgbClr val="000000"/>
              </a:solidFill>
              <a:latin typeface="Geneva"/>
              <a:cs typeface="Geneva"/>
            </a:endParaRP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à court terme :</a:t>
            </a:r>
            <a:r>
              <a:rPr lang="en-US" sz="1600">
                <a:solidFill>
                  <a:srgbClr val="000000"/>
                </a:solidFill>
                <a:latin typeface="Geneva"/>
                <a:cs typeface="Geneva"/>
              </a:rPr>
              <a:t> paramétrisation du lancement du vent / du jet</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à moyen terme :</a:t>
            </a:r>
            <a:r>
              <a:rPr lang="en-US" sz="1600">
                <a:solidFill>
                  <a:srgbClr val="000000"/>
                </a:solidFill>
                <a:latin typeface="Geneva"/>
                <a:cs typeface="Geneva"/>
              </a:rPr>
              <a:t> couplage magnétosphère / disque</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à longe terme :</a:t>
            </a:r>
            <a:r>
              <a:rPr lang="en-US" sz="1600">
                <a:solidFill>
                  <a:srgbClr val="000000"/>
                </a:solidFill>
                <a:latin typeface="Geneva"/>
                <a:cs typeface="Geneva"/>
              </a:rPr>
              <a:t> accrétion / éjection &amp; réseau de réactions nucléaires</a:t>
            </a:r>
          </a:p>
          <a:p>
            <a:pPr lvl="0">
              <a:lnSpc>
                <a:spcPct val="140000"/>
              </a:lnSpc>
              <a:buSzPct val="100000"/>
            </a:pPr>
            <a:r>
              <a:rPr lang="en-US" sz="1600">
                <a:solidFill>
                  <a:srgbClr val="000000"/>
                </a:solidFill>
                <a:latin typeface="Geneva"/>
                <a:cs typeface="Geneva"/>
              </a:rPr>
              <a:t>ENSEIGNEMENT!!!!!!!!!!!!!!!!!!</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Licence :</a:t>
            </a:r>
            <a:r>
              <a:rPr lang="en-US" sz="1600">
                <a:solidFill>
                  <a:srgbClr val="000000"/>
                </a:solidFill>
                <a:latin typeface="Geneva"/>
                <a:cs typeface="Geneva"/>
              </a:rPr>
              <a:t> CM, TD, TP, numérique</a:t>
            </a:r>
          </a:p>
          <a:p>
            <a:pPr marL="171450" lvl="0" indent="-171450">
              <a:lnSpc>
                <a:spcPct val="140000"/>
              </a:lnSpc>
              <a:buSzPct val="100000"/>
              <a:buBlip>
                <a:blip r:embed="rId3"/>
              </a:buBlip>
            </a:pPr>
            <a:r>
              <a:rPr lang="en-US" sz="1600">
                <a:solidFill>
                  <a:srgbClr val="000000"/>
                </a:solidFill>
                <a:latin typeface="Geneva"/>
                <a:cs typeface="Geneva"/>
              </a:rPr>
              <a:t> </a:t>
            </a:r>
            <a:r>
              <a:rPr lang="en-US" sz="1600" u="sng">
                <a:solidFill>
                  <a:srgbClr val="000000"/>
                </a:solidFill>
                <a:latin typeface="Geneva"/>
                <a:cs typeface="Geneva"/>
              </a:rPr>
              <a:t>Agrégation / CAPES :</a:t>
            </a:r>
            <a:r>
              <a:rPr lang="en-US" sz="1600">
                <a:solidFill>
                  <a:srgbClr val="000000"/>
                </a:solidFill>
                <a:latin typeface="Geneva"/>
                <a:cs typeface="Geneva"/>
              </a:rPr>
              <a:t> leçons &amp; montages</a:t>
            </a:r>
          </a:p>
          <a:p>
            <a:pPr lvl="0">
              <a:lnSpc>
                <a:spcPct val="140000"/>
              </a:lnSpc>
              <a:buSzPct val="100000"/>
            </a:pPr>
            <a:endParaRPr lang="en-US" sz="1600">
              <a:solidFill>
                <a:srgbClr val="000000"/>
              </a:solidFill>
              <a:latin typeface="Geneva"/>
              <a:cs typeface="Geneva"/>
            </a:endParaRPr>
          </a:p>
          <a:p>
            <a:pPr lvl="0">
              <a:lnSpc>
                <a:spcPct val="140000"/>
              </a:lnSpc>
              <a:buSzPct val="100000"/>
            </a:pPr>
            <a:endParaRPr lang="en-US" sz="1600">
              <a:solidFill>
                <a:srgbClr val="000000"/>
              </a:solidFill>
              <a:latin typeface="Geneva"/>
              <a:cs typeface="Geneva"/>
            </a:endParaRPr>
          </a:p>
        </p:txBody>
      </p:sp>
    </p:spTree>
    <p:extLst>
      <p:ext uri="{BB962C8B-B14F-4D97-AF65-F5344CB8AC3E}">
        <p14:creationId xmlns:p14="http://schemas.microsoft.com/office/powerpoint/2010/main" val="199813523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Thème de recherche &amp; travaux préliminaires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29" name="Rectangle 28"/>
          <p:cNvSpPr/>
          <p:nvPr/>
        </p:nvSpPr>
        <p:spPr>
          <a:xfrm>
            <a:off x="2126449" y="1080874"/>
            <a:ext cx="4622517" cy="697114"/>
          </a:xfrm>
          <a:prstGeom prst="rect">
            <a:avLst/>
          </a:prstGeom>
        </p:spPr>
        <p:txBody>
          <a:bodyPr wrap="none">
            <a:spAutoFit/>
          </a:bodyPr>
          <a:lstStyle/>
          <a:p>
            <a:pPr lvl="0" algn="ctr">
              <a:lnSpc>
                <a:spcPct val="110000"/>
              </a:lnSpc>
              <a:buSzPct val="100000"/>
            </a:pPr>
            <a:r>
              <a:rPr lang="en-US" b="1" i="1" dirty="0">
                <a:solidFill>
                  <a:srgbClr val="000000"/>
                </a:solidFill>
                <a:latin typeface="Geneva"/>
                <a:cs typeface="Geneva"/>
              </a:rPr>
              <a:t>Les étoiles et leurs reliquats, </a:t>
            </a:r>
          </a:p>
          <a:p>
            <a:pPr lvl="0" algn="ctr">
              <a:lnSpc>
                <a:spcPct val="110000"/>
              </a:lnSpc>
              <a:buSzPct val="100000"/>
            </a:pPr>
            <a:r>
              <a:rPr lang="en-US" b="1" i="1" dirty="0">
                <a:solidFill>
                  <a:srgbClr val="000000"/>
                </a:solidFill>
                <a:latin typeface="Geneva"/>
                <a:cs typeface="Geneva"/>
              </a:rPr>
              <a:t>en intéraction avec leur environnement</a:t>
            </a:r>
          </a:p>
        </p:txBody>
      </p:sp>
      <p:pic>
        <p:nvPicPr>
          <p:cNvPr id="4" name="Image 3" descr="KIC1255_artis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622" y="2408444"/>
            <a:ext cx="3382334" cy="3209177"/>
          </a:xfrm>
          <a:prstGeom prst="rect">
            <a:avLst/>
          </a:prstGeom>
          <a:ln>
            <a:noFill/>
          </a:ln>
          <a:effectLst>
            <a:outerShdw blurRad="190500" algn="tl" rotWithShape="0">
              <a:srgbClr val="000000">
                <a:alpha val="70000"/>
              </a:srgbClr>
            </a:outerShdw>
          </a:effectLst>
        </p:spPr>
      </p:pic>
      <p:pic>
        <p:nvPicPr>
          <p:cNvPr id="31" name="Image 30" descr="1280px-MIT_logo.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622" y="807962"/>
            <a:ext cx="1037727" cy="536699"/>
          </a:xfrm>
          <a:prstGeom prst="rect">
            <a:avLst/>
          </a:prstGeom>
        </p:spPr>
      </p:pic>
      <p:grpSp>
        <p:nvGrpSpPr>
          <p:cNvPr id="12" name="Grouper 11"/>
          <p:cNvGrpSpPr/>
          <p:nvPr/>
        </p:nvGrpSpPr>
        <p:grpSpPr>
          <a:xfrm>
            <a:off x="3776605" y="2197156"/>
            <a:ext cx="5381355" cy="1137917"/>
            <a:chOff x="3691425" y="1828653"/>
            <a:chExt cx="5381355" cy="1137917"/>
          </a:xfrm>
        </p:grpSpPr>
        <p:sp>
          <p:nvSpPr>
            <p:cNvPr id="32" name="Rectangle à coins arrondis 31"/>
            <p:cNvSpPr/>
            <p:nvPr/>
          </p:nvSpPr>
          <p:spPr>
            <a:xfrm>
              <a:off x="3691425" y="1828653"/>
              <a:ext cx="5215703"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Rappaport, Levine, Chiang, </a:t>
              </a:r>
              <a:r>
                <a:rPr lang="fr-FR" b="1">
                  <a:ln>
                    <a:solidFill>
                      <a:schemeClr val="tx1"/>
                    </a:solidFill>
                  </a:ln>
                  <a:solidFill>
                    <a:schemeClr val="tx1"/>
                  </a:solidFill>
                </a:rPr>
                <a:t>El Mellah </a:t>
              </a:r>
              <a:r>
                <a:rPr lang="fr-FR">
                  <a:ln>
                    <a:solidFill>
                      <a:schemeClr val="tx1"/>
                    </a:solidFill>
                  </a:ln>
                  <a:solidFill>
                    <a:schemeClr val="tx1"/>
                  </a:solidFill>
                </a:rPr>
                <a:t>et al., ApJ 2012</a:t>
              </a:r>
              <a:endParaRPr lang="fr-FR">
                <a:solidFill>
                  <a:schemeClr val="tx1"/>
                </a:solidFill>
              </a:endParaRPr>
            </a:p>
          </p:txBody>
        </p:sp>
        <p:sp>
          <p:nvSpPr>
            <p:cNvPr id="33" name="Rectangle 32"/>
            <p:cNvSpPr/>
            <p:nvPr/>
          </p:nvSpPr>
          <p:spPr>
            <a:xfrm>
              <a:off x="3691425" y="2336654"/>
              <a:ext cx="5381355" cy="629916"/>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Sub-Mercure en désintégration</a:t>
              </a:r>
            </a:p>
            <a:p>
              <a:pPr marL="171450" lvl="0" indent="-171450">
                <a:lnSpc>
                  <a:spcPct val="110000"/>
                </a:lnSpc>
                <a:buSzPct val="100000"/>
                <a:buBlip>
                  <a:blip r:embed="rId5"/>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identification &amp; modélisation</a:t>
              </a:r>
            </a:p>
          </p:txBody>
        </p:sp>
      </p:grpSp>
      <p:grpSp>
        <p:nvGrpSpPr>
          <p:cNvPr id="10" name="Grouper 9"/>
          <p:cNvGrpSpPr/>
          <p:nvPr/>
        </p:nvGrpSpPr>
        <p:grpSpPr>
          <a:xfrm>
            <a:off x="3776605" y="3593891"/>
            <a:ext cx="4580745" cy="1149787"/>
            <a:chOff x="3691425" y="3114670"/>
            <a:chExt cx="4580745" cy="1149787"/>
          </a:xfrm>
        </p:grpSpPr>
        <p:sp>
          <p:nvSpPr>
            <p:cNvPr id="38" name="Rectangle à coins arrondis 37"/>
            <p:cNvSpPr/>
            <p:nvPr/>
          </p:nvSpPr>
          <p:spPr>
            <a:xfrm>
              <a:off x="3691425" y="3114670"/>
              <a:ext cx="3157298"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Sanchis-Ojeda et al., ApJ 2014</a:t>
              </a:r>
              <a:endParaRPr lang="fr-FR">
                <a:solidFill>
                  <a:schemeClr val="tx1"/>
                </a:solidFill>
              </a:endParaRPr>
            </a:p>
          </p:txBody>
        </p:sp>
        <p:sp>
          <p:nvSpPr>
            <p:cNvPr id="39" name="Rectangle 38"/>
            <p:cNvSpPr/>
            <p:nvPr/>
          </p:nvSpPr>
          <p:spPr>
            <a:xfrm>
              <a:off x="3691425" y="3634541"/>
              <a:ext cx="4580745" cy="629916"/>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Exoplanètes à courte période</a:t>
              </a:r>
            </a:p>
            <a:p>
              <a:pPr marL="171450" lvl="0" indent="-171450">
                <a:lnSpc>
                  <a:spcPct val="110000"/>
                </a:lnSpc>
                <a:buSzPct val="100000"/>
                <a:buBlip>
                  <a:blip r:embed="rId5"/>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algorithme de recherche</a:t>
              </a:r>
            </a:p>
          </p:txBody>
        </p:sp>
      </p:grpSp>
      <p:pic>
        <p:nvPicPr>
          <p:cNvPr id="7" name="Image 6" descr="Kepler_Logo.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93362" y="703964"/>
            <a:ext cx="1822686" cy="732329"/>
          </a:xfrm>
          <a:prstGeom prst="rect">
            <a:avLst/>
          </a:prstGeom>
        </p:spPr>
      </p:pic>
      <p:grpSp>
        <p:nvGrpSpPr>
          <p:cNvPr id="9" name="Grouper 8"/>
          <p:cNvGrpSpPr/>
          <p:nvPr/>
        </p:nvGrpSpPr>
        <p:grpSpPr>
          <a:xfrm>
            <a:off x="3776605" y="5015207"/>
            <a:ext cx="5381355" cy="1184850"/>
            <a:chOff x="147408" y="5031691"/>
            <a:chExt cx="5381355" cy="1184850"/>
          </a:xfrm>
        </p:grpSpPr>
        <p:sp>
          <p:nvSpPr>
            <p:cNvPr id="34" name="Rectangle à coins arrondis 33"/>
            <p:cNvSpPr/>
            <p:nvPr/>
          </p:nvSpPr>
          <p:spPr>
            <a:xfrm>
              <a:off x="147408" y="5031691"/>
              <a:ext cx="2901141"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Rappaport et al., ApJ 2013</a:t>
              </a:r>
              <a:endParaRPr lang="fr-FR">
                <a:solidFill>
                  <a:schemeClr val="tx1"/>
                </a:solidFill>
              </a:endParaRPr>
            </a:p>
          </p:txBody>
        </p:sp>
        <p:sp>
          <p:nvSpPr>
            <p:cNvPr id="40" name="Rectangle 39"/>
            <p:cNvSpPr/>
            <p:nvPr/>
          </p:nvSpPr>
          <p:spPr>
            <a:xfrm>
              <a:off x="147408" y="5586625"/>
              <a:ext cx="5381355" cy="629916"/>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Systèmes triples</a:t>
              </a:r>
            </a:p>
            <a:p>
              <a:pPr marL="171450" lvl="0" indent="-171450">
                <a:lnSpc>
                  <a:spcPct val="110000"/>
                </a:lnSpc>
                <a:buSzPct val="100000"/>
                <a:buBlip>
                  <a:blip r:embed="rId5"/>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réduction de données</a:t>
              </a:r>
            </a:p>
          </p:txBody>
        </p:sp>
      </p:grpSp>
    </p:spTree>
    <p:extLst>
      <p:ext uri="{BB962C8B-B14F-4D97-AF65-F5344CB8AC3E}">
        <p14:creationId xmlns:p14="http://schemas.microsoft.com/office/powerpoint/2010/main" val="377900450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Image 29" descr="eye_ob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flipH="1">
            <a:off x="1943332" y="6262535"/>
            <a:ext cx="245074" cy="320040"/>
          </a:xfrm>
          <a:prstGeom prst="rect">
            <a:avLst/>
          </a:prstGeom>
        </p:spPr>
      </p:pic>
      <p:pic>
        <p:nvPicPr>
          <p:cNvPr id="4" name="Image 3" descr="vici_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107" y="2119190"/>
            <a:ext cx="3105313" cy="3634316"/>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pPr lvl="0"/>
            <a:r>
              <a:rPr lang="en-US" sz="2000" dirty="0">
                <a:latin typeface="Geneva"/>
                <a:cs typeface="Geneva"/>
              </a:rPr>
              <a:t> Binaires X de forte masse (et supergéantes rouges) – le vent stellaire</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13" name="Rectangle à coins arrondis 12"/>
          <p:cNvSpPr/>
          <p:nvPr/>
        </p:nvSpPr>
        <p:spPr>
          <a:xfrm>
            <a:off x="89436" y="683649"/>
            <a:ext cx="4141305"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Grinberg, Hell, </a:t>
            </a:r>
            <a:r>
              <a:rPr lang="fr-FR" b="1">
                <a:ln>
                  <a:solidFill>
                    <a:schemeClr val="tx1"/>
                  </a:solidFill>
                </a:ln>
                <a:solidFill>
                  <a:schemeClr val="tx1"/>
                </a:solidFill>
              </a:rPr>
              <a:t>El Mellah </a:t>
            </a:r>
            <a:r>
              <a:rPr lang="fr-FR">
                <a:ln>
                  <a:solidFill>
                    <a:schemeClr val="tx1"/>
                  </a:solidFill>
                </a:ln>
                <a:solidFill>
                  <a:schemeClr val="tx1"/>
                </a:solidFill>
              </a:rPr>
              <a:t>et al., A&amp;A 2017</a:t>
            </a:r>
            <a:endParaRPr lang="fr-FR">
              <a:solidFill>
                <a:schemeClr val="tx1"/>
              </a:solidFill>
            </a:endParaRPr>
          </a:p>
        </p:txBody>
      </p:sp>
      <p:sp>
        <p:nvSpPr>
          <p:cNvPr id="25" name="Rectangle 24"/>
          <p:cNvSpPr/>
          <p:nvPr/>
        </p:nvSpPr>
        <p:spPr>
          <a:xfrm>
            <a:off x="52800" y="1178806"/>
            <a:ext cx="8224371" cy="629916"/>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Variabilité de l’absorption dans Vela X-1</a:t>
            </a:r>
          </a:p>
          <a:p>
            <a:pPr marL="171450" lvl="0" indent="-171450">
              <a:lnSpc>
                <a:spcPct val="110000"/>
              </a:lnSpc>
              <a:buSzPct val="100000"/>
              <a:buBlip>
                <a:blip r:embed="rId5"/>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modèle stochastique</a:t>
            </a:r>
          </a:p>
        </p:txBody>
      </p:sp>
      <p:sp>
        <p:nvSpPr>
          <p:cNvPr id="21" name="Rectangle 20"/>
          <p:cNvSpPr/>
          <p:nvPr/>
        </p:nvSpPr>
        <p:spPr>
          <a:xfrm>
            <a:off x="52800" y="1731221"/>
            <a:ext cx="4392499" cy="359073"/>
          </a:xfrm>
          <a:prstGeom prst="rect">
            <a:avLst/>
          </a:prstGeom>
        </p:spPr>
        <p:txBody>
          <a:bodyPr wrap="square">
            <a:spAutoFit/>
          </a:bodyPr>
          <a:lstStyle/>
          <a:p>
            <a:pPr marL="285750" lvl="0" indent="-285750">
              <a:lnSpc>
                <a:spcPct val="110000"/>
              </a:lnSpc>
              <a:buSzPct val="100000"/>
              <a:buFont typeface="Symbol" charset="0"/>
              <a:buChar char=""/>
            </a:pPr>
            <a:r>
              <a:rPr lang="en-US" sz="1600">
                <a:solidFill>
                  <a:srgbClr val="000000"/>
                </a:solidFill>
                <a:latin typeface="Geneva"/>
                <a:cs typeface="Geneva"/>
              </a:rPr>
              <a:t>vent plus lent que prévu</a:t>
            </a:r>
          </a:p>
        </p:txBody>
      </p:sp>
      <p:pic>
        <p:nvPicPr>
          <p:cNvPr id="31" name="Image 30" descr="empirical_clump_event.png"/>
          <p:cNvPicPr>
            <a:picLocks/>
          </p:cNvPicPr>
          <p:nvPr/>
        </p:nvPicPr>
        <p:blipFill rotWithShape="1">
          <a:blip r:embed="rId6">
            <a:alphaModFix/>
            <a:extLst>
              <a:ext uri="{28A0092B-C50C-407E-A947-70E740481C1C}">
                <a14:useLocalDpi xmlns:a14="http://schemas.microsoft.com/office/drawing/2010/main" val="0"/>
              </a:ext>
            </a:extLst>
          </a:blip>
          <a:srcRect l="25807"/>
          <a:stretch/>
        </p:blipFill>
        <p:spPr>
          <a:xfrm rot="5400000" flipV="1">
            <a:off x="1140462" y="4556320"/>
            <a:ext cx="2310944" cy="1099108"/>
          </a:xfrm>
          <a:prstGeom prst="rect">
            <a:avLst/>
          </a:prstGeom>
        </p:spPr>
      </p:pic>
      <p:grpSp>
        <p:nvGrpSpPr>
          <p:cNvPr id="3" name="Grouper 2"/>
          <p:cNvGrpSpPr/>
          <p:nvPr/>
        </p:nvGrpSpPr>
        <p:grpSpPr>
          <a:xfrm>
            <a:off x="4213833" y="4641855"/>
            <a:ext cx="8224371" cy="1946092"/>
            <a:chOff x="4494147" y="3042215"/>
            <a:chExt cx="8224371" cy="1946092"/>
          </a:xfrm>
        </p:grpSpPr>
        <p:sp>
          <p:nvSpPr>
            <p:cNvPr id="15" name="Rectangle à coins arrondis 14"/>
            <p:cNvSpPr/>
            <p:nvPr/>
          </p:nvSpPr>
          <p:spPr>
            <a:xfrm>
              <a:off x="4494147" y="3042215"/>
              <a:ext cx="3702609"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Decin et al., Nature Astronomy 2019</a:t>
              </a:r>
              <a:endParaRPr lang="fr-FR">
                <a:solidFill>
                  <a:schemeClr val="tx1"/>
                </a:solidFill>
              </a:endParaRPr>
            </a:p>
          </p:txBody>
        </p:sp>
        <p:sp>
          <p:nvSpPr>
            <p:cNvPr id="16" name="Rectangle 15"/>
            <p:cNvSpPr/>
            <p:nvPr/>
          </p:nvSpPr>
          <p:spPr>
            <a:xfrm>
              <a:off x="4494147" y="3574638"/>
              <a:ext cx="8224371" cy="900759"/>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a:t>
              </a:r>
              <a:r>
                <a:rPr lang="en-US" sz="1600" dirty="0">
                  <a:latin typeface="Geneva"/>
                  <a:cs typeface="Geneva"/>
                </a:rPr>
                <a:t>Morphologie de l’enveloppe circumstellaire</a:t>
              </a:r>
            </a:p>
            <a:p>
              <a:pPr lvl="0">
                <a:lnSpc>
                  <a:spcPct val="110000"/>
                </a:lnSpc>
                <a:buSzPct val="100000"/>
              </a:pPr>
              <a:r>
                <a:rPr lang="en-US" sz="1600" dirty="0">
                  <a:latin typeface="Geneva"/>
                  <a:cs typeface="Geneva"/>
                </a:rPr>
                <a:t>   </a:t>
              </a:r>
              <a:r>
                <a:rPr lang="en-US" sz="800" dirty="0">
                  <a:latin typeface="Geneva"/>
                  <a:cs typeface="Geneva"/>
                </a:rPr>
                <a:t> </a:t>
              </a:r>
              <a:r>
                <a:rPr lang="en-US" sz="1600" dirty="0">
                  <a:latin typeface="Geneva"/>
                  <a:cs typeface="Geneva"/>
                </a:rPr>
                <a:t>autour des supergéantes rouges</a:t>
              </a:r>
            </a:p>
            <a:p>
              <a:pPr marL="171450" indent="-171450">
                <a:lnSpc>
                  <a:spcPct val="110000"/>
                </a:lnSpc>
                <a:buSzPct val="100000"/>
                <a:buBlip>
                  <a:blip r:embed="rId5"/>
                </a:buBlip>
              </a:pPr>
              <a:r>
                <a:rPr lang="en-US" sz="1600">
                  <a:solidFill>
                    <a:srgbClr val="000000"/>
                  </a:solidFill>
                  <a:latin typeface="Geneva"/>
                  <a:cs typeface="Geneva"/>
                </a:rPr>
                <a:t> </a:t>
              </a:r>
              <a:r>
                <a:rPr lang="en-US" sz="1600" u="sng">
                  <a:solidFill>
                    <a:srgbClr val="000000"/>
                  </a:solidFill>
                  <a:latin typeface="Geneva"/>
                  <a:cs typeface="Geneva"/>
                </a:rPr>
                <a:t>ma contribution :</a:t>
              </a:r>
              <a:r>
                <a:rPr lang="en-US" sz="1600">
                  <a:solidFill>
                    <a:srgbClr val="000000"/>
                  </a:solidFill>
                  <a:latin typeface="Geneva"/>
                  <a:cs typeface="Geneva"/>
                </a:rPr>
                <a:t> impact</a:t>
              </a:r>
              <a:r>
                <a:rPr lang="en-US" sz="800">
                  <a:solidFill>
                    <a:srgbClr val="000000"/>
                  </a:solidFill>
                  <a:latin typeface="Geneva"/>
                  <a:cs typeface="Geneva"/>
                </a:rPr>
                <a:t> </a:t>
              </a:r>
              <a:r>
                <a:rPr lang="en-US" sz="1600">
                  <a:solidFill>
                    <a:srgbClr val="000000"/>
                  </a:solidFill>
                  <a:latin typeface="Geneva"/>
                  <a:cs typeface="Geneva"/>
                </a:rPr>
                <a:t>d’un companion</a:t>
              </a:r>
            </a:p>
          </p:txBody>
        </p:sp>
        <p:sp>
          <p:nvSpPr>
            <p:cNvPr id="32" name="Rectangle 31"/>
            <p:cNvSpPr/>
            <p:nvPr/>
          </p:nvSpPr>
          <p:spPr>
            <a:xfrm>
              <a:off x="4646226" y="4358391"/>
              <a:ext cx="4778087" cy="629916"/>
            </a:xfrm>
            <a:prstGeom prst="rect">
              <a:avLst/>
            </a:prstGeom>
          </p:spPr>
          <p:txBody>
            <a:bodyPr wrap="square">
              <a:spAutoFit/>
            </a:bodyPr>
            <a:lstStyle/>
            <a:p>
              <a:pPr marL="285750" lvl="0" indent="-285750">
                <a:lnSpc>
                  <a:spcPct val="110000"/>
                </a:lnSpc>
                <a:buSzPct val="100000"/>
                <a:buFont typeface="Symbol" charset="0"/>
                <a:buChar char=""/>
              </a:pPr>
              <a:r>
                <a:rPr lang="en-US" sz="1600">
                  <a:solidFill>
                    <a:srgbClr val="000000"/>
                  </a:solidFill>
                  <a:latin typeface="Geneva"/>
                  <a:cs typeface="Geneva"/>
                </a:rPr>
                <a:t>les taux de perte de masse de ces étoiles ont été surestimés d’un facteur ~10</a:t>
              </a:r>
            </a:p>
          </p:txBody>
        </p:sp>
      </p:grpSp>
      <p:sp>
        <p:nvSpPr>
          <p:cNvPr id="17" name="Rectangle à coins arrondis 16"/>
          <p:cNvSpPr/>
          <p:nvPr/>
        </p:nvSpPr>
        <p:spPr>
          <a:xfrm>
            <a:off x="6595235" y="671438"/>
            <a:ext cx="2509322" cy="331502"/>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1400" b="1">
                <a:ln>
                  <a:solidFill>
                    <a:schemeClr val="tx1"/>
                  </a:solidFill>
                </a:ln>
                <a:solidFill>
                  <a:schemeClr val="tx1"/>
                </a:solidFill>
              </a:rPr>
              <a:t>El Mellah</a:t>
            </a:r>
            <a:r>
              <a:rPr lang="fr-FR" sz="1400">
                <a:ln>
                  <a:solidFill>
                    <a:schemeClr val="tx1"/>
                  </a:solidFill>
                </a:ln>
                <a:solidFill>
                  <a:schemeClr val="tx1"/>
                </a:solidFill>
              </a:rPr>
              <a:t>, Decin et al., in prep</a:t>
            </a:r>
            <a:endParaRPr lang="fr-FR" sz="1400">
              <a:solidFill>
                <a:schemeClr val="tx1"/>
              </a:solidFill>
            </a:endParaRPr>
          </a:p>
        </p:txBody>
      </p:sp>
      <p:pic>
        <p:nvPicPr>
          <p:cNvPr id="5" name="Image 4" descr="logo_athena.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30741" y="656523"/>
            <a:ext cx="2156766" cy="522283"/>
          </a:xfrm>
          <a:prstGeom prst="rect">
            <a:avLst/>
          </a:prstGeom>
        </p:spPr>
      </p:pic>
    </p:spTree>
    <p:extLst>
      <p:ext uri="{BB962C8B-B14F-4D97-AF65-F5344CB8AC3E}">
        <p14:creationId xmlns:p14="http://schemas.microsoft.com/office/powerpoint/2010/main" val="240336224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Image 26" descr="mesh_3D_AM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8655" y="516556"/>
            <a:ext cx="3529163" cy="3515995"/>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Méthodologie : modélisation &amp; simulations numériques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14" name="Rectangle 13"/>
          <p:cNvSpPr/>
          <p:nvPr/>
        </p:nvSpPr>
        <p:spPr>
          <a:xfrm>
            <a:off x="91854" y="1436076"/>
            <a:ext cx="6075389" cy="923330"/>
          </a:xfrm>
          <a:prstGeom prst="rect">
            <a:avLst/>
          </a:prstGeom>
        </p:spPr>
        <p:txBody>
          <a:bodyPr wrap="square">
            <a:spAutoFit/>
          </a:bodyPr>
          <a:lstStyle/>
          <a:p>
            <a:pPr marL="171450" lvl="0" indent="-171450">
              <a:buSzPct val="100000"/>
              <a:buBlip>
                <a:blip r:embed="rId4"/>
              </a:buBlip>
            </a:pPr>
            <a:r>
              <a:rPr lang="en-US">
                <a:solidFill>
                  <a:srgbClr val="000000"/>
                </a:solidFill>
                <a:latin typeface="Geneva"/>
                <a:cs typeface="Geneva"/>
              </a:rPr>
              <a:t> lois de conservation </a:t>
            </a:r>
            <a:r>
              <a:rPr lang="en-US" b="1">
                <a:solidFill>
                  <a:srgbClr val="000000"/>
                </a:solidFill>
                <a:latin typeface="Geneva"/>
                <a:cs typeface="Geneva"/>
              </a:rPr>
              <a:t>(magnéto-)hydrodynamiques</a:t>
            </a:r>
          </a:p>
          <a:p>
            <a:pPr marL="171450" lvl="0" indent="-171450">
              <a:buSzPct val="100000"/>
              <a:buBlip>
                <a:blip r:embed="rId4"/>
              </a:buBlip>
            </a:pPr>
            <a:r>
              <a:rPr lang="en-US">
                <a:solidFill>
                  <a:srgbClr val="000000"/>
                </a:solidFill>
                <a:latin typeface="Geneva"/>
                <a:cs typeface="Geneva"/>
              </a:rPr>
              <a:t> transfert radiatif</a:t>
            </a:r>
          </a:p>
          <a:p>
            <a:pPr marL="171450" lvl="0" indent="-171450">
              <a:buSzPct val="100000"/>
              <a:buBlip>
                <a:blip r:embed="rId4"/>
              </a:buBlip>
            </a:pPr>
            <a:r>
              <a:rPr lang="en-US">
                <a:solidFill>
                  <a:srgbClr val="000000"/>
                </a:solidFill>
                <a:latin typeface="Geneva"/>
                <a:cs typeface="Geneva"/>
              </a:rPr>
              <a:t> classique ou relativiste</a:t>
            </a:r>
          </a:p>
        </p:txBody>
      </p:sp>
      <p:sp>
        <p:nvSpPr>
          <p:cNvPr id="7" name="Rounded Rectangle 39"/>
          <p:cNvSpPr/>
          <p:nvPr/>
        </p:nvSpPr>
        <p:spPr>
          <a:xfrm>
            <a:off x="3590944" y="748996"/>
            <a:ext cx="1969412"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Courier New"/>
                <a:cs typeface="Geneva"/>
              </a:rPr>
              <a:t>MPI-AMRVAC 2.0</a:t>
            </a:r>
            <a:endParaRPr lang="en-US" sz="1600" b="1" cap="small" dirty="0">
              <a:solidFill>
                <a:srgbClr val="000000"/>
              </a:solidFill>
              <a:latin typeface="Courier New"/>
              <a:cs typeface="Geneva"/>
            </a:endParaRPr>
          </a:p>
        </p:txBody>
      </p:sp>
      <p:sp>
        <p:nvSpPr>
          <p:cNvPr id="8" name="Rectangle à coins arrondis 7"/>
          <p:cNvSpPr/>
          <p:nvPr/>
        </p:nvSpPr>
        <p:spPr>
          <a:xfrm>
            <a:off x="4699253" y="5746030"/>
            <a:ext cx="4141305"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Xia, Teunissen, </a:t>
            </a:r>
            <a:r>
              <a:rPr lang="fr-FR" b="1">
                <a:ln>
                  <a:solidFill>
                    <a:schemeClr val="tx1"/>
                  </a:solidFill>
                </a:ln>
                <a:solidFill>
                  <a:schemeClr val="tx1"/>
                </a:solidFill>
              </a:rPr>
              <a:t>El Mellah </a:t>
            </a:r>
            <a:r>
              <a:rPr lang="fr-FR">
                <a:ln>
                  <a:solidFill>
                    <a:schemeClr val="tx1"/>
                  </a:solidFill>
                </a:ln>
                <a:solidFill>
                  <a:schemeClr val="tx1"/>
                </a:solidFill>
              </a:rPr>
              <a:t>et al., ApJS 2018</a:t>
            </a:r>
            <a:endParaRPr lang="fr-FR">
              <a:solidFill>
                <a:schemeClr val="tx1"/>
              </a:solidFill>
            </a:endParaRPr>
          </a:p>
        </p:txBody>
      </p:sp>
      <p:sp>
        <p:nvSpPr>
          <p:cNvPr id="10" name="Rounded Rectangle 39"/>
          <p:cNvSpPr/>
          <p:nvPr/>
        </p:nvSpPr>
        <p:spPr>
          <a:xfrm>
            <a:off x="140702" y="968316"/>
            <a:ext cx="159345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La Physique</a:t>
            </a:r>
            <a:endParaRPr lang="en-US" sz="1600" b="1" cap="small" dirty="0">
              <a:solidFill>
                <a:srgbClr val="000000"/>
              </a:solidFill>
              <a:latin typeface="Geneva"/>
              <a:cs typeface="Geneva"/>
            </a:endParaRPr>
          </a:p>
        </p:txBody>
      </p:sp>
      <p:sp>
        <p:nvSpPr>
          <p:cNvPr id="11" name="Rounded Rectangle 39"/>
          <p:cNvSpPr/>
          <p:nvPr/>
        </p:nvSpPr>
        <p:spPr>
          <a:xfrm>
            <a:off x="3664216" y="2610153"/>
            <a:ext cx="159345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Le Numérique</a:t>
            </a:r>
            <a:endParaRPr lang="en-US" sz="1600" b="1" cap="small" dirty="0">
              <a:solidFill>
                <a:srgbClr val="000000"/>
              </a:solidFill>
              <a:latin typeface="Geneva"/>
              <a:cs typeface="Geneva"/>
            </a:endParaRPr>
          </a:p>
        </p:txBody>
      </p:sp>
      <p:sp>
        <p:nvSpPr>
          <p:cNvPr id="12" name="Rounded Rectangle 39"/>
          <p:cNvSpPr/>
          <p:nvPr/>
        </p:nvSpPr>
        <p:spPr>
          <a:xfrm>
            <a:off x="140702" y="3806461"/>
            <a:ext cx="269307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Calcul haute performance</a:t>
            </a:r>
          </a:p>
        </p:txBody>
      </p:sp>
      <p:sp>
        <p:nvSpPr>
          <p:cNvPr id="13" name="Rectangle 12"/>
          <p:cNvSpPr/>
          <p:nvPr/>
        </p:nvSpPr>
        <p:spPr>
          <a:xfrm>
            <a:off x="3627580" y="2832481"/>
            <a:ext cx="4237175" cy="1200329"/>
          </a:xfrm>
          <a:prstGeom prst="rect">
            <a:avLst/>
          </a:prstGeom>
        </p:spPr>
        <p:txBody>
          <a:bodyPr wrap="square">
            <a:spAutoFit/>
          </a:bodyPr>
          <a:lstStyle/>
          <a:p>
            <a:pPr lvl="0">
              <a:buSzPct val="100000"/>
            </a:pPr>
            <a:endParaRPr lang="en-US">
              <a:solidFill>
                <a:srgbClr val="000000"/>
              </a:solidFill>
              <a:latin typeface="Geneva"/>
              <a:cs typeface="Geneva"/>
            </a:endParaRPr>
          </a:p>
          <a:p>
            <a:pPr marL="171450" indent="-171450">
              <a:buSzPct val="100000"/>
              <a:buBlip>
                <a:blip r:embed="rId4"/>
              </a:buBlip>
            </a:pPr>
            <a:r>
              <a:rPr lang="en-US">
                <a:solidFill>
                  <a:srgbClr val="000000"/>
                </a:solidFill>
                <a:latin typeface="Geneva"/>
                <a:cs typeface="Geneva"/>
              </a:rPr>
              <a:t> volumes finis </a:t>
            </a:r>
          </a:p>
          <a:p>
            <a:pPr marL="171450" indent="-171450">
              <a:buSzPct val="100000"/>
              <a:buBlip>
                <a:blip r:embed="rId4"/>
              </a:buBlip>
            </a:pPr>
            <a:r>
              <a:rPr lang="en-US" b="1">
                <a:solidFill>
                  <a:srgbClr val="000000"/>
                </a:solidFill>
                <a:latin typeface="Geneva"/>
                <a:cs typeface="Geneva"/>
              </a:rPr>
              <a:t> maille adaptative</a:t>
            </a:r>
          </a:p>
          <a:p>
            <a:pPr marL="171450" indent="-171450">
              <a:buSzPct val="100000"/>
              <a:buBlip>
                <a:blip r:embed="rId4"/>
              </a:buBlip>
            </a:pPr>
            <a:r>
              <a:rPr lang="en-US">
                <a:solidFill>
                  <a:srgbClr val="000000"/>
                </a:solidFill>
                <a:latin typeface="Geneva"/>
                <a:cs typeface="Geneva"/>
              </a:rPr>
              <a:t> géométries multiples</a:t>
            </a:r>
          </a:p>
        </p:txBody>
      </p:sp>
      <p:sp>
        <p:nvSpPr>
          <p:cNvPr id="15" name="Rectangle 14"/>
          <p:cNvSpPr/>
          <p:nvPr/>
        </p:nvSpPr>
        <p:spPr>
          <a:xfrm>
            <a:off x="116278" y="4005580"/>
            <a:ext cx="8224371" cy="923330"/>
          </a:xfrm>
          <a:prstGeom prst="rect">
            <a:avLst/>
          </a:prstGeom>
        </p:spPr>
        <p:txBody>
          <a:bodyPr wrap="square">
            <a:spAutoFit/>
          </a:bodyPr>
          <a:lstStyle/>
          <a:p>
            <a:pPr>
              <a:buSzPct val="100000"/>
            </a:pPr>
            <a:endParaRPr lang="en-US">
              <a:solidFill>
                <a:srgbClr val="000000"/>
              </a:solidFill>
              <a:latin typeface="Geneva"/>
              <a:cs typeface="Geneva"/>
            </a:endParaRPr>
          </a:p>
          <a:p>
            <a:pPr marL="171450" lvl="0" indent="-171450">
              <a:buSzPct val="100000"/>
              <a:buBlip>
                <a:blip r:embed="rId4"/>
              </a:buBlip>
            </a:pPr>
            <a:r>
              <a:rPr lang="en-US">
                <a:solidFill>
                  <a:srgbClr val="000000"/>
                </a:solidFill>
                <a:latin typeface="Geneva"/>
                <a:cs typeface="Geneva"/>
              </a:rPr>
              <a:t> </a:t>
            </a:r>
            <a:r>
              <a:rPr lang="en-US" b="1">
                <a:solidFill>
                  <a:srgbClr val="000000"/>
                </a:solidFill>
                <a:latin typeface="Geneva"/>
                <a:cs typeface="Geneva"/>
              </a:rPr>
              <a:t>parallélisable</a:t>
            </a:r>
            <a:r>
              <a:rPr lang="en-US">
                <a:solidFill>
                  <a:srgbClr val="000000"/>
                </a:solidFill>
                <a:latin typeface="Geneva"/>
                <a:cs typeface="Geneva"/>
              </a:rPr>
              <a:t> sur des milliers de CPU</a:t>
            </a:r>
          </a:p>
          <a:p>
            <a:pPr marL="171450" lvl="0" indent="-171450">
              <a:buSzPct val="100000"/>
              <a:buBlip>
                <a:blip r:embed="rId4"/>
              </a:buBlip>
            </a:pPr>
            <a:r>
              <a:rPr lang="en-US">
                <a:solidFill>
                  <a:srgbClr val="000000"/>
                </a:solidFill>
                <a:latin typeface="Geneva"/>
                <a:cs typeface="Geneva"/>
              </a:rPr>
              <a:t> 3Mh</a:t>
            </a:r>
            <a:r>
              <a:rPr lang="fr-FR"/>
              <a:t>·</a:t>
            </a:r>
            <a:r>
              <a:rPr lang="en-US">
                <a:solidFill>
                  <a:srgbClr val="000000"/>
                </a:solidFill>
                <a:latin typeface="Geneva"/>
                <a:cs typeface="Geneva"/>
              </a:rPr>
              <a:t>CPU consommées</a:t>
            </a:r>
          </a:p>
        </p:txBody>
      </p:sp>
      <p:sp>
        <p:nvSpPr>
          <p:cNvPr id="16" name="Rectangle 15"/>
          <p:cNvSpPr/>
          <p:nvPr/>
        </p:nvSpPr>
        <p:spPr>
          <a:xfrm>
            <a:off x="116278" y="5321206"/>
            <a:ext cx="8224371" cy="1200329"/>
          </a:xfrm>
          <a:prstGeom prst="rect">
            <a:avLst/>
          </a:prstGeom>
        </p:spPr>
        <p:txBody>
          <a:bodyPr wrap="square">
            <a:spAutoFit/>
          </a:bodyPr>
          <a:lstStyle/>
          <a:p>
            <a:pPr lvl="0">
              <a:buSzPct val="100000"/>
            </a:pPr>
            <a:r>
              <a:rPr lang="en-US">
                <a:solidFill>
                  <a:srgbClr val="000000"/>
                </a:solidFill>
                <a:latin typeface="Geneva"/>
                <a:cs typeface="Geneva"/>
              </a:rPr>
              <a:t> </a:t>
            </a:r>
          </a:p>
          <a:p>
            <a:pPr marL="171450" lvl="0" indent="-171450">
              <a:buSzPct val="100000"/>
              <a:buBlip>
                <a:blip r:embed="rId4"/>
              </a:buBlip>
            </a:pPr>
            <a:r>
              <a:rPr lang="en-US">
                <a:solidFill>
                  <a:srgbClr val="000000"/>
                </a:solidFill>
                <a:latin typeface="Geneva"/>
                <a:cs typeface="Geneva"/>
              </a:rPr>
              <a:t> </a:t>
            </a:r>
            <a:r>
              <a:rPr lang="en-US" b="1">
                <a:solidFill>
                  <a:srgbClr val="000000"/>
                </a:solidFill>
                <a:latin typeface="Geneva"/>
                <a:cs typeface="Geneva"/>
              </a:rPr>
              <a:t>grille auto-similaire</a:t>
            </a:r>
          </a:p>
          <a:p>
            <a:pPr marL="171450" lvl="0" indent="-171450">
              <a:buSzPct val="100000"/>
              <a:buBlip>
                <a:blip r:embed="rId4"/>
              </a:buBlip>
            </a:pPr>
            <a:r>
              <a:rPr lang="en-US" b="1">
                <a:solidFill>
                  <a:srgbClr val="000000"/>
                </a:solidFill>
                <a:latin typeface="Geneva"/>
                <a:cs typeface="Geneva"/>
              </a:rPr>
              <a:t> conservation du moment angulaire</a:t>
            </a:r>
          </a:p>
          <a:p>
            <a:pPr marL="171450" lvl="0" indent="-171450">
              <a:buSzPct val="100000"/>
              <a:buBlip>
                <a:blip r:embed="rId4"/>
              </a:buBlip>
            </a:pPr>
            <a:r>
              <a:rPr lang="en-US">
                <a:solidFill>
                  <a:srgbClr val="000000"/>
                </a:solidFill>
                <a:latin typeface="Geneva"/>
                <a:cs typeface="Geneva"/>
              </a:rPr>
              <a:t> flux visqueux</a:t>
            </a:r>
          </a:p>
        </p:txBody>
      </p:sp>
      <p:pic>
        <p:nvPicPr>
          <p:cNvPr id="5" name="Image 4" descr="Logo_cines.sv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8325" y="4066635"/>
            <a:ext cx="2077157" cy="1472893"/>
          </a:xfrm>
          <a:prstGeom prst="rect">
            <a:avLst/>
          </a:prstGeom>
        </p:spPr>
      </p:pic>
      <p:pic>
        <p:nvPicPr>
          <p:cNvPr id="17" name="Image 16" descr="logo_vsc.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84422" y="4220478"/>
            <a:ext cx="2259285" cy="1051884"/>
          </a:xfrm>
          <a:prstGeom prst="rect">
            <a:avLst/>
          </a:prstGeom>
        </p:spPr>
      </p:pic>
      <p:sp>
        <p:nvSpPr>
          <p:cNvPr id="28" name="Rounded Rectangle 39"/>
          <p:cNvSpPr/>
          <p:nvPr/>
        </p:nvSpPr>
        <p:spPr>
          <a:xfrm>
            <a:off x="152914" y="5129080"/>
            <a:ext cx="297344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Contributions significatives </a:t>
            </a:r>
          </a:p>
        </p:txBody>
      </p:sp>
      <p:sp>
        <p:nvSpPr>
          <p:cNvPr id="18" name="Rectangle 17"/>
          <p:cNvSpPr/>
          <p:nvPr/>
        </p:nvSpPr>
        <p:spPr>
          <a:xfrm>
            <a:off x="339503" y="2880108"/>
            <a:ext cx="6075389" cy="369332"/>
          </a:xfrm>
          <a:prstGeom prst="rect">
            <a:avLst/>
          </a:prstGeom>
        </p:spPr>
        <p:txBody>
          <a:bodyPr wrap="square">
            <a:spAutoFit/>
          </a:bodyPr>
          <a:lstStyle/>
          <a:p>
            <a:pPr lvl="0">
              <a:buSzPct val="100000"/>
            </a:pPr>
            <a:endParaRPr lang="en-US">
              <a:solidFill>
                <a:srgbClr val="000000"/>
              </a:solidFill>
              <a:latin typeface="Geneva"/>
              <a:cs typeface="Geneva"/>
            </a:endParaRPr>
          </a:p>
        </p:txBody>
      </p:sp>
      <p:grpSp>
        <p:nvGrpSpPr>
          <p:cNvPr id="20" name="Grouper 19"/>
          <p:cNvGrpSpPr/>
          <p:nvPr/>
        </p:nvGrpSpPr>
        <p:grpSpPr>
          <a:xfrm>
            <a:off x="378525" y="2490337"/>
            <a:ext cx="3315850" cy="830819"/>
            <a:chOff x="250610" y="2367992"/>
            <a:chExt cx="3315850" cy="830819"/>
          </a:xfrm>
        </p:grpSpPr>
        <p:grpSp>
          <p:nvGrpSpPr>
            <p:cNvPr id="21" name="Grouper 20"/>
            <p:cNvGrpSpPr/>
            <p:nvPr/>
          </p:nvGrpSpPr>
          <p:grpSpPr>
            <a:xfrm>
              <a:off x="427371" y="2577616"/>
              <a:ext cx="3139089" cy="400110"/>
              <a:chOff x="0" y="2548281"/>
              <a:chExt cx="3139089" cy="400110"/>
            </a:xfrm>
          </p:grpSpPr>
          <p:sp>
            <p:nvSpPr>
              <p:cNvPr id="23" name="Rectangle 22"/>
              <p:cNvSpPr/>
              <p:nvPr/>
            </p:nvSpPr>
            <p:spPr>
              <a:xfrm>
                <a:off x="1996916" y="2548281"/>
                <a:ext cx="1142173" cy="400110"/>
              </a:xfrm>
              <a:prstGeom prst="rect">
                <a:avLst/>
              </a:prstGeom>
            </p:spPr>
            <p:txBody>
              <a:bodyPr wrap="square">
                <a:spAutoFit/>
              </a:bodyPr>
              <a:lstStyle/>
              <a:p>
                <a:r>
                  <a:rPr lang="fr-FR" sz="2000">
                    <a:latin typeface="Geneva"/>
                    <a:cs typeface="Geneva"/>
                  </a:rPr>
                  <a:t>∂</a:t>
                </a:r>
                <a:r>
                  <a:rPr lang="fr-FR" sz="2000" baseline="-25000">
                    <a:latin typeface="Geneva"/>
                    <a:cs typeface="Geneva"/>
                  </a:rPr>
                  <a:t>t</a:t>
                </a:r>
                <a:r>
                  <a:rPr lang="fr-FR" sz="2000">
                    <a:latin typeface="Geneva"/>
                    <a:cs typeface="Geneva"/>
                  </a:rPr>
                  <a:t> </a:t>
                </a:r>
              </a:p>
            </p:txBody>
          </p:sp>
          <p:sp>
            <p:nvSpPr>
              <p:cNvPr id="24" name="Rectangle 23"/>
              <p:cNvSpPr/>
              <p:nvPr/>
            </p:nvSpPr>
            <p:spPr>
              <a:xfrm>
                <a:off x="0" y="2560021"/>
                <a:ext cx="2295923" cy="369332"/>
              </a:xfrm>
              <a:prstGeom prst="rect">
                <a:avLst/>
              </a:prstGeom>
            </p:spPr>
            <p:txBody>
              <a:bodyPr wrap="square">
                <a:spAutoFit/>
              </a:bodyPr>
              <a:lstStyle/>
              <a:p>
                <a:pPr lvl="0">
                  <a:buSzPct val="100000"/>
                </a:pPr>
                <a:r>
                  <a:rPr lang="en-US">
                    <a:solidFill>
                      <a:srgbClr val="000000"/>
                    </a:solidFill>
                    <a:latin typeface="Geneva"/>
                    <a:cs typeface="Geneva"/>
                  </a:rPr>
                  <a:t>flux + sources =&gt;</a:t>
                </a:r>
              </a:p>
            </p:txBody>
          </p:sp>
        </p:grpSp>
        <p:sp>
          <p:nvSpPr>
            <p:cNvPr id="22" name="Ellipse 21"/>
            <p:cNvSpPr/>
            <p:nvPr/>
          </p:nvSpPr>
          <p:spPr>
            <a:xfrm>
              <a:off x="250610" y="2367992"/>
              <a:ext cx="2844455" cy="830819"/>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386060769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a:t>
            </a:r>
            <a:r>
              <a:rPr lang="en-US" sz="2000" b="1" dirty="0" smtClean="0">
                <a:latin typeface="Geneva"/>
                <a:cs typeface="Geneva"/>
              </a:rPr>
              <a:t>Parcours													    Ileyk El Mellah</a:t>
            </a:r>
            <a:endParaRPr lang="en-US" sz="2000" b="1" dirty="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latin typeface="Geneva"/>
                <a:cs typeface="Geneva"/>
              </a:rPr>
              <a:t>Parcours</a:t>
            </a:r>
            <a:r>
              <a:rPr lang="en-US" sz="1200" b="1" dirty="0" smtClean="0">
                <a:latin typeface="Geneva"/>
                <a:cs typeface="Geneva"/>
              </a:rPr>
              <a:t>	</a:t>
            </a:r>
            <a:r>
              <a:rPr lang="en-US" sz="1200" b="1" dirty="0" smtClean="0">
                <a:solidFill>
                  <a:schemeClr val="bg1">
                    <a:lumMod val="50000"/>
                  </a:schemeClr>
                </a:solidFill>
                <a:latin typeface="Geneva"/>
                <a:cs typeface="Geneva"/>
              </a:rPr>
              <a:t>–	Travaux	-	Projet de recherche	-	Enseignement</a:t>
            </a:r>
            <a:r>
              <a:rPr lang="en-US" sz="1200" b="1" dirty="0" smtClean="0">
                <a:latin typeface="Geneva"/>
                <a:cs typeface="Geneva"/>
              </a:rPr>
              <a:t>				</a:t>
            </a:r>
            <a:endParaRPr lang="en-US" sz="1200" b="1" dirty="0">
              <a:latin typeface="Geneva"/>
              <a:cs typeface="Geneva"/>
            </a:endParaRPr>
          </a:p>
        </p:txBody>
      </p:sp>
      <p:sp>
        <p:nvSpPr>
          <p:cNvPr id="22" name="Rounded Rectangle 39"/>
          <p:cNvSpPr/>
          <p:nvPr/>
        </p:nvSpPr>
        <p:spPr>
          <a:xfrm>
            <a:off x="152507" y="814274"/>
            <a:ext cx="1365362"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Etudes</a:t>
            </a:r>
            <a:endParaRPr lang="en-US" sz="1600" b="1" cap="small" dirty="0">
              <a:solidFill>
                <a:srgbClr val="000000"/>
              </a:solidFill>
              <a:latin typeface="Geneva"/>
              <a:cs typeface="Geneva"/>
            </a:endParaRPr>
          </a:p>
        </p:txBody>
      </p:sp>
      <p:sp>
        <p:nvSpPr>
          <p:cNvPr id="23" name="Rounded Rectangle 39"/>
          <p:cNvSpPr/>
          <p:nvPr/>
        </p:nvSpPr>
        <p:spPr>
          <a:xfrm>
            <a:off x="152507" y="2686012"/>
            <a:ext cx="1365362"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Recherche</a:t>
            </a:r>
            <a:endParaRPr lang="en-US" sz="1600" b="1" cap="small" dirty="0">
              <a:solidFill>
                <a:srgbClr val="000000"/>
              </a:solidFill>
              <a:latin typeface="Geneva"/>
              <a:cs typeface="Geneva"/>
            </a:endParaRPr>
          </a:p>
        </p:txBody>
      </p:sp>
      <p:pic>
        <p:nvPicPr>
          <p:cNvPr id="25" name="Image 24" descr="marie_curie_log.png"/>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7493672" y="5561043"/>
            <a:ext cx="1512858" cy="907715"/>
          </a:xfrm>
          <a:prstGeom prst="rect">
            <a:avLst/>
          </a:prstGeom>
        </p:spPr>
      </p:pic>
      <p:pic>
        <p:nvPicPr>
          <p:cNvPr id="9" name="Image 8" descr="kuleuven_log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93672" y="4792719"/>
            <a:ext cx="1432688" cy="512229"/>
          </a:xfrm>
          <a:prstGeom prst="rect">
            <a:avLst/>
          </a:prstGeom>
        </p:spPr>
      </p:pic>
      <p:pic>
        <p:nvPicPr>
          <p:cNvPr id="11" name="Image 10" descr="logo_apc_standard_bleu_png_fond_transparent_313x324.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29408" y="3724331"/>
            <a:ext cx="751196" cy="777596"/>
          </a:xfrm>
          <a:prstGeom prst="rect">
            <a:avLst/>
          </a:prstGeom>
        </p:spPr>
      </p:pic>
      <p:pic>
        <p:nvPicPr>
          <p:cNvPr id="26" name="Image 25" descr="ENS_Cachan.svg.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24648" y="760450"/>
            <a:ext cx="1248625" cy="680891"/>
          </a:xfrm>
          <a:prstGeom prst="rect">
            <a:avLst/>
          </a:prstGeom>
        </p:spPr>
      </p:pic>
      <p:pic>
        <p:nvPicPr>
          <p:cNvPr id="27" name="Image 26" descr="logo_obs_fond-blanc.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82509" y="1693679"/>
            <a:ext cx="1801461" cy="877953"/>
          </a:xfrm>
          <a:prstGeom prst="rect">
            <a:avLst/>
          </a:prstGeom>
        </p:spPr>
      </p:pic>
      <p:sp>
        <p:nvSpPr>
          <p:cNvPr id="28" name="Rectangle 27"/>
          <p:cNvSpPr/>
          <p:nvPr/>
        </p:nvSpPr>
        <p:spPr>
          <a:xfrm>
            <a:off x="0" y="1228490"/>
            <a:ext cx="6554554" cy="1315745"/>
          </a:xfrm>
          <a:prstGeom prst="rect">
            <a:avLst/>
          </a:prstGeom>
        </p:spPr>
        <p:txBody>
          <a:bodyPr wrap="square">
            <a:spAutoFit/>
          </a:bodyPr>
          <a:lstStyle/>
          <a:p>
            <a:pPr marL="171450" lvl="0" indent="-171450">
              <a:lnSpc>
                <a:spcPct val="150000"/>
              </a:lnSpc>
              <a:buSzPct val="100000"/>
              <a:buBlip>
                <a:blip r:embed="rId9"/>
              </a:buBlip>
            </a:pPr>
            <a:r>
              <a:rPr lang="en-US" dirty="0">
                <a:solidFill>
                  <a:srgbClr val="000000"/>
                </a:solidFill>
                <a:latin typeface="Geneva"/>
                <a:cs typeface="Geneva"/>
              </a:rPr>
              <a:t> </a:t>
            </a:r>
            <a:r>
              <a:rPr lang="en-US" dirty="0">
                <a:solidFill>
                  <a:srgbClr val="0000CC"/>
                </a:solidFill>
                <a:latin typeface="Geneva"/>
                <a:cs typeface="Geneva"/>
              </a:rPr>
              <a:t>2008-10 </a:t>
            </a:r>
            <a:r>
              <a:rPr lang="en-US" dirty="0">
                <a:solidFill>
                  <a:srgbClr val="000000"/>
                </a:solidFill>
                <a:latin typeface="Geneva"/>
                <a:cs typeface="Geneva"/>
              </a:rPr>
              <a:t>L3-M1 à l’ENS de Cachan</a:t>
            </a:r>
          </a:p>
          <a:p>
            <a:pPr marL="171450" lvl="0" indent="-171450">
              <a:lnSpc>
                <a:spcPct val="150000"/>
              </a:lnSpc>
              <a:buSzPct val="100000"/>
              <a:buBlip>
                <a:blip r:embed="rId9"/>
              </a:buBlip>
            </a:pPr>
            <a:r>
              <a:rPr lang="en-US" dirty="0">
                <a:solidFill>
                  <a:srgbClr val="000000"/>
                </a:solidFill>
                <a:latin typeface="Geneva"/>
                <a:cs typeface="Geneva"/>
              </a:rPr>
              <a:t> </a:t>
            </a:r>
            <a:r>
              <a:rPr lang="en-US" dirty="0">
                <a:solidFill>
                  <a:srgbClr val="0000CC"/>
                </a:solidFill>
                <a:latin typeface="Geneva"/>
                <a:cs typeface="Geneva"/>
              </a:rPr>
              <a:t>2010-11 </a:t>
            </a:r>
            <a:r>
              <a:rPr lang="en-US" dirty="0">
                <a:solidFill>
                  <a:srgbClr val="000000"/>
                </a:solidFill>
                <a:latin typeface="Geneva"/>
                <a:cs typeface="Geneva"/>
              </a:rPr>
              <a:t>Préparation à l’Agrégation</a:t>
            </a:r>
            <a:endParaRPr lang="en-US" smtClean="0">
              <a:solidFill>
                <a:srgbClr val="000000"/>
              </a:solidFill>
              <a:latin typeface="Geneva"/>
              <a:cs typeface="Geneva"/>
            </a:endParaRPr>
          </a:p>
          <a:p>
            <a:pPr marL="171450" lvl="0" indent="-171450">
              <a:lnSpc>
                <a:spcPct val="150000"/>
              </a:lnSpc>
              <a:buSzPct val="100000"/>
              <a:buBlip>
                <a:blip r:embed="rId9"/>
              </a:buBlip>
            </a:pPr>
            <a:r>
              <a:rPr lang="en-US" smtClean="0">
                <a:solidFill>
                  <a:srgbClr val="000000"/>
                </a:solidFill>
                <a:latin typeface="Geneva"/>
                <a:cs typeface="Geneva"/>
              </a:rPr>
              <a:t> </a:t>
            </a:r>
            <a:r>
              <a:rPr lang="en-US" smtClean="0">
                <a:solidFill>
                  <a:srgbClr val="0000CC"/>
                </a:solidFill>
                <a:latin typeface="Geneva"/>
                <a:cs typeface="Geneva"/>
              </a:rPr>
              <a:t>2012-13 </a:t>
            </a:r>
            <a:r>
              <a:rPr lang="en-US" smtClean="0">
                <a:solidFill>
                  <a:srgbClr val="000000"/>
                </a:solidFill>
                <a:latin typeface="Geneva"/>
                <a:cs typeface="Geneva"/>
              </a:rPr>
              <a:t>M2 A&amp;A à l’Obervatoire de Paris-Meudon</a:t>
            </a:r>
            <a:endParaRPr lang="en-US" dirty="0" smtClean="0">
              <a:solidFill>
                <a:srgbClr val="000000"/>
              </a:solidFill>
              <a:latin typeface="Geneva"/>
              <a:cs typeface="Geneva"/>
            </a:endParaRPr>
          </a:p>
        </p:txBody>
      </p:sp>
      <p:sp>
        <p:nvSpPr>
          <p:cNvPr id="29" name="Rectangle 28"/>
          <p:cNvSpPr/>
          <p:nvPr/>
        </p:nvSpPr>
        <p:spPr>
          <a:xfrm>
            <a:off x="0" y="3084249"/>
            <a:ext cx="7886006" cy="3808735"/>
          </a:xfrm>
          <a:prstGeom prst="rect">
            <a:avLst/>
          </a:prstGeom>
        </p:spPr>
        <p:txBody>
          <a:bodyPr wrap="square">
            <a:spAutoFit/>
          </a:bodyPr>
          <a:lstStyle/>
          <a:p>
            <a:pPr marL="171450" indent="-171450">
              <a:lnSpc>
                <a:spcPct val="150000"/>
              </a:lnSpc>
              <a:buSzPct val="100000"/>
              <a:buBlip>
                <a:blip r:embed="rId9"/>
              </a:buBlip>
            </a:pPr>
            <a:r>
              <a:rPr lang="en-US" dirty="0">
                <a:solidFill>
                  <a:srgbClr val="000000"/>
                </a:solidFill>
                <a:latin typeface="Geneva"/>
                <a:cs typeface="Geneva"/>
              </a:rPr>
              <a:t> </a:t>
            </a:r>
            <a:r>
              <a:rPr lang="en-US" dirty="0">
                <a:solidFill>
                  <a:srgbClr val="0000CC"/>
                </a:solidFill>
                <a:latin typeface="Geneva"/>
                <a:cs typeface="Geneva"/>
              </a:rPr>
              <a:t>2010 </a:t>
            </a:r>
            <a:r>
              <a:rPr lang="en-US" dirty="0">
                <a:solidFill>
                  <a:srgbClr val="000000"/>
                </a:solidFill>
                <a:latin typeface="Geneva"/>
                <a:cs typeface="Geneva"/>
              </a:rPr>
              <a:t>Simulations à N corps avec </a:t>
            </a:r>
            <a:r>
              <a:rPr lang="en-US" b="1" dirty="0">
                <a:solidFill>
                  <a:srgbClr val="000000"/>
                </a:solidFill>
                <a:latin typeface="Geneva"/>
                <a:cs typeface="Geneva"/>
              </a:rPr>
              <a:t>J.-F. Lestrade </a:t>
            </a:r>
            <a:r>
              <a:rPr lang="en-US" dirty="0">
                <a:solidFill>
                  <a:srgbClr val="000000"/>
                </a:solidFill>
                <a:latin typeface="Geneva"/>
                <a:cs typeface="Geneva"/>
              </a:rPr>
              <a:t>(M1)</a:t>
            </a:r>
          </a:p>
          <a:p>
            <a:pPr marL="171450" lvl="0" indent="-171450">
              <a:lnSpc>
                <a:spcPct val="150000"/>
              </a:lnSpc>
              <a:buSzPct val="100000"/>
              <a:buBlip>
                <a:blip r:embed="rId9"/>
              </a:buBlip>
            </a:pPr>
            <a:r>
              <a:rPr lang="en-US" dirty="0">
                <a:solidFill>
                  <a:srgbClr val="000000"/>
                </a:solidFill>
                <a:latin typeface="Geneva"/>
                <a:cs typeface="Geneva"/>
              </a:rPr>
              <a:t> </a:t>
            </a:r>
            <a:r>
              <a:rPr lang="en-US" dirty="0">
                <a:solidFill>
                  <a:srgbClr val="0000CC"/>
                </a:solidFill>
                <a:latin typeface="Geneva"/>
                <a:cs typeface="Geneva"/>
              </a:rPr>
              <a:t>2011-12 </a:t>
            </a:r>
            <a:r>
              <a:rPr lang="en-US" dirty="0">
                <a:solidFill>
                  <a:srgbClr val="000000"/>
                </a:solidFill>
                <a:latin typeface="Geneva"/>
                <a:cs typeface="Geneva"/>
              </a:rPr>
              <a:t>Systèmes binaires et exoplanètes avec </a:t>
            </a:r>
            <a:r>
              <a:rPr lang="en-US" b="1" dirty="0">
                <a:solidFill>
                  <a:srgbClr val="000000"/>
                </a:solidFill>
                <a:latin typeface="Geneva"/>
                <a:cs typeface="Geneva"/>
              </a:rPr>
              <a:t>S. Rappaport</a:t>
            </a:r>
          </a:p>
          <a:p>
            <a:pPr marL="171450" lvl="0" indent="-171450">
              <a:lnSpc>
                <a:spcPct val="150000"/>
              </a:lnSpc>
              <a:buSzPct val="100000"/>
              <a:buBlip>
                <a:blip r:embed="rId9"/>
              </a:buBlip>
            </a:pPr>
            <a:r>
              <a:rPr lang="en-US" smtClean="0">
                <a:solidFill>
                  <a:srgbClr val="000000"/>
                </a:solidFill>
                <a:latin typeface="Geneva"/>
                <a:cs typeface="Geneva"/>
              </a:rPr>
              <a:t> </a:t>
            </a:r>
            <a:r>
              <a:rPr lang="en-US" smtClean="0">
                <a:solidFill>
                  <a:srgbClr val="0000CC"/>
                </a:solidFill>
                <a:latin typeface="Geneva"/>
                <a:cs typeface="Geneva"/>
              </a:rPr>
              <a:t>2013 </a:t>
            </a:r>
            <a:r>
              <a:rPr lang="en-US" smtClean="0">
                <a:solidFill>
                  <a:srgbClr val="000000"/>
                </a:solidFill>
                <a:latin typeface="Geneva"/>
                <a:cs typeface="Geneva"/>
              </a:rPr>
              <a:t>Disques d’accrétion avec </a:t>
            </a:r>
            <a:r>
              <a:rPr lang="en-US" b="1" smtClean="0">
                <a:solidFill>
                  <a:srgbClr val="000000"/>
                </a:solidFill>
                <a:latin typeface="Geneva"/>
                <a:cs typeface="Geneva"/>
              </a:rPr>
              <a:t>F. Casse </a:t>
            </a:r>
            <a:r>
              <a:rPr lang="en-US" smtClean="0">
                <a:solidFill>
                  <a:srgbClr val="000000"/>
                </a:solidFill>
                <a:latin typeface="Geneva"/>
                <a:cs typeface="Geneva"/>
              </a:rPr>
              <a:t>(M2)</a:t>
            </a:r>
          </a:p>
          <a:p>
            <a:pPr marL="171450" lvl="0" indent="-171450">
              <a:lnSpc>
                <a:spcPct val="150000"/>
              </a:lnSpc>
              <a:buSzPct val="100000"/>
              <a:buBlip>
                <a:blip r:embed="rId9"/>
              </a:buBlip>
            </a:pPr>
            <a:r>
              <a:rPr lang="en-US">
                <a:solidFill>
                  <a:srgbClr val="000000"/>
                </a:solidFill>
                <a:latin typeface="Geneva"/>
                <a:cs typeface="Geneva"/>
              </a:rPr>
              <a:t> </a:t>
            </a:r>
            <a:r>
              <a:rPr lang="en-US">
                <a:solidFill>
                  <a:srgbClr val="0000CC"/>
                </a:solidFill>
                <a:latin typeface="Geneva"/>
                <a:cs typeface="Geneva"/>
              </a:rPr>
              <a:t>2013-16 </a:t>
            </a:r>
            <a:r>
              <a:rPr lang="en-US">
                <a:solidFill>
                  <a:srgbClr val="000000"/>
                </a:solidFill>
                <a:latin typeface="Geneva"/>
                <a:cs typeface="Geneva"/>
              </a:rPr>
              <a:t>Thèse sur </a:t>
            </a:r>
            <a:r>
              <a:rPr lang="en-US" u="sng">
                <a:solidFill>
                  <a:srgbClr val="000000"/>
                </a:solidFill>
                <a:latin typeface="Geneva"/>
                <a:cs typeface="Geneva"/>
              </a:rPr>
              <a:t>l’accrétion par vent sur les objets compacts</a:t>
            </a:r>
          </a:p>
          <a:p>
            <a:pPr lvl="0">
              <a:lnSpc>
                <a:spcPct val="150000"/>
              </a:lnSpc>
              <a:buSzPct val="100000"/>
            </a:pPr>
            <a:r>
              <a:rPr lang="en-US" dirty="0">
                <a:solidFill>
                  <a:srgbClr val="000000"/>
                </a:solidFill>
                <a:latin typeface="Geneva"/>
                <a:cs typeface="Geneva"/>
              </a:rPr>
              <a:t>    sous la direction de </a:t>
            </a:r>
            <a:r>
              <a:rPr lang="en-US" b="1" dirty="0">
                <a:solidFill>
                  <a:srgbClr val="000000"/>
                </a:solidFill>
                <a:latin typeface="Geneva"/>
                <a:cs typeface="Geneva"/>
              </a:rPr>
              <a:t>F. Casse </a:t>
            </a:r>
            <a:r>
              <a:rPr lang="en-US" dirty="0">
                <a:solidFill>
                  <a:srgbClr val="000000"/>
                </a:solidFill>
                <a:latin typeface="Geneva"/>
                <a:cs typeface="Geneva"/>
              </a:rPr>
              <a:t>&amp; </a:t>
            </a:r>
            <a:r>
              <a:rPr lang="en-US" b="1" dirty="0">
                <a:solidFill>
                  <a:srgbClr val="000000"/>
                </a:solidFill>
                <a:latin typeface="Geneva"/>
                <a:cs typeface="Geneva"/>
              </a:rPr>
              <a:t>A. Goldwurm </a:t>
            </a:r>
            <a:r>
              <a:rPr lang="en-US" dirty="0">
                <a:solidFill>
                  <a:srgbClr val="000000"/>
                </a:solidFill>
                <a:latin typeface="Geneva"/>
                <a:cs typeface="Geneva"/>
              </a:rPr>
              <a:t>à l’APC</a:t>
            </a:r>
          </a:p>
          <a:p>
            <a:pPr marL="171450" lvl="0" indent="-171450">
              <a:lnSpc>
                <a:spcPct val="150000"/>
              </a:lnSpc>
              <a:buSzPct val="100000"/>
              <a:buBlip>
                <a:blip r:embed="rId9"/>
              </a:buBlip>
            </a:pPr>
            <a:r>
              <a:rPr lang="en-US">
                <a:solidFill>
                  <a:srgbClr val="000000"/>
                </a:solidFill>
                <a:latin typeface="Geneva"/>
                <a:cs typeface="Geneva"/>
              </a:rPr>
              <a:t> </a:t>
            </a:r>
            <a:r>
              <a:rPr lang="en-US">
                <a:solidFill>
                  <a:srgbClr val="0000CC"/>
                </a:solidFill>
                <a:latin typeface="Geneva"/>
                <a:cs typeface="Geneva"/>
              </a:rPr>
              <a:t>2016-17 </a:t>
            </a:r>
            <a:r>
              <a:rPr lang="en-US">
                <a:solidFill>
                  <a:srgbClr val="000000"/>
                </a:solidFill>
                <a:latin typeface="Geneva"/>
                <a:cs typeface="Geneva"/>
              </a:rPr>
              <a:t>Contrat postdoctoral avec </a:t>
            </a:r>
            <a:r>
              <a:rPr lang="en-US" b="1">
                <a:solidFill>
                  <a:srgbClr val="000000"/>
                </a:solidFill>
                <a:latin typeface="Geneva"/>
                <a:cs typeface="Geneva"/>
              </a:rPr>
              <a:t>R. Keppens </a:t>
            </a:r>
            <a:r>
              <a:rPr lang="en-US">
                <a:solidFill>
                  <a:srgbClr val="000000"/>
                </a:solidFill>
                <a:latin typeface="Geneva"/>
                <a:cs typeface="Geneva"/>
              </a:rPr>
              <a:t>au </a:t>
            </a:r>
          </a:p>
          <a:p>
            <a:pPr lvl="0">
              <a:lnSpc>
                <a:spcPct val="150000"/>
              </a:lnSpc>
              <a:buSzPct val="100000"/>
            </a:pPr>
            <a:r>
              <a:rPr lang="en-US">
                <a:solidFill>
                  <a:srgbClr val="000000"/>
                </a:solidFill>
                <a:latin typeface="Geneva"/>
                <a:cs typeface="Geneva"/>
              </a:rPr>
              <a:t>    Center for mathematical Plasma Astrophysics, KU Leuven</a:t>
            </a:r>
          </a:p>
          <a:p>
            <a:pPr marL="171450" indent="-171450">
              <a:lnSpc>
                <a:spcPct val="150000"/>
              </a:lnSpc>
              <a:buSzPct val="100000"/>
              <a:buBlip>
                <a:blip r:embed="rId9"/>
              </a:buBlip>
            </a:pPr>
            <a:r>
              <a:rPr lang="en-US">
                <a:solidFill>
                  <a:srgbClr val="000000"/>
                </a:solidFill>
                <a:latin typeface="Geneva"/>
                <a:cs typeface="Geneva"/>
              </a:rPr>
              <a:t> </a:t>
            </a:r>
            <a:r>
              <a:rPr lang="en-US">
                <a:solidFill>
                  <a:srgbClr val="0000CC"/>
                </a:solidFill>
                <a:latin typeface="Geneva"/>
                <a:cs typeface="Geneva"/>
              </a:rPr>
              <a:t>2017-20 </a:t>
            </a:r>
            <a:r>
              <a:rPr lang="en-US">
                <a:solidFill>
                  <a:srgbClr val="000000"/>
                </a:solidFill>
                <a:latin typeface="Geneva"/>
                <a:cs typeface="Geneva"/>
              </a:rPr>
              <a:t>Bourse [Pegasus]</a:t>
            </a:r>
            <a:r>
              <a:rPr lang="en-US" baseline="30000">
                <a:solidFill>
                  <a:srgbClr val="000000"/>
                </a:solidFill>
                <a:latin typeface="Geneva"/>
                <a:cs typeface="Geneva"/>
              </a:rPr>
              <a:t>2</a:t>
            </a:r>
            <a:r>
              <a:rPr lang="en-US">
                <a:solidFill>
                  <a:srgbClr val="000000"/>
                </a:solidFill>
                <a:latin typeface="Geneva"/>
                <a:cs typeface="Geneva"/>
              </a:rPr>
              <a:t> Marie Skłodowska-Curie</a:t>
            </a:r>
          </a:p>
          <a:p>
            <a:pPr lvl="0">
              <a:lnSpc>
                <a:spcPct val="150000"/>
              </a:lnSpc>
              <a:buSzPct val="100000"/>
            </a:pPr>
            <a:endParaRPr lang="en-US" dirty="0">
              <a:solidFill>
                <a:srgbClr val="000000"/>
              </a:solidFill>
              <a:latin typeface="Geneva"/>
              <a:cs typeface="Geneva"/>
            </a:endParaRPr>
          </a:p>
        </p:txBody>
      </p:sp>
      <p:pic>
        <p:nvPicPr>
          <p:cNvPr id="3" name="Image 2" descr="logo_MIT.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63452" y="2916898"/>
            <a:ext cx="1880548" cy="468654"/>
          </a:xfrm>
          <a:prstGeom prst="rect">
            <a:avLst/>
          </a:prstGeom>
        </p:spPr>
      </p:pic>
    </p:spTree>
    <p:extLst>
      <p:ext uri="{BB962C8B-B14F-4D97-AF65-F5344CB8AC3E}">
        <p14:creationId xmlns:p14="http://schemas.microsoft.com/office/powerpoint/2010/main" val="413567808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Stabilité de l’étoile à neutrons reliquat</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3" name="Image 2" descr="metzger_spinning_dow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1404" y="1062952"/>
            <a:ext cx="5936892" cy="511123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2884423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Coalescence et émission </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4" name="Image 3" descr="merger_light_curv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710" y="769291"/>
            <a:ext cx="7449897" cy="567727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9113194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Coalescence et émission </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grpSp>
        <p:nvGrpSpPr>
          <p:cNvPr id="5" name="Grouper 4"/>
          <p:cNvGrpSpPr/>
          <p:nvPr/>
        </p:nvGrpSpPr>
        <p:grpSpPr>
          <a:xfrm>
            <a:off x="122124" y="1929335"/>
            <a:ext cx="8871271" cy="3377142"/>
            <a:chOff x="122124" y="1929335"/>
            <a:chExt cx="8871271" cy="3377142"/>
          </a:xfrm>
        </p:grpSpPr>
        <p:pic>
          <p:nvPicPr>
            <p:cNvPr id="3" name="Image 2" descr="components.png"/>
            <p:cNvPicPr>
              <a:picLocks noChangeAspect="1"/>
            </p:cNvPicPr>
            <p:nvPr/>
          </p:nvPicPr>
          <p:blipFill rotWithShape="1">
            <a:blip r:embed="rId3">
              <a:extLst>
                <a:ext uri="{28A0092B-C50C-407E-A947-70E740481C1C}">
                  <a14:useLocalDpi xmlns:a14="http://schemas.microsoft.com/office/drawing/2010/main" val="0"/>
                </a:ext>
              </a:extLst>
            </a:blip>
            <a:srcRect b="54587"/>
            <a:stretch/>
          </p:blipFill>
          <p:spPr>
            <a:xfrm>
              <a:off x="158760" y="1929335"/>
              <a:ext cx="8834635" cy="3313597"/>
            </a:xfrm>
            <a:prstGeom prst="rect">
              <a:avLst/>
            </a:prstGeom>
            <a:ln>
              <a:noFill/>
            </a:ln>
            <a:effectLst>
              <a:outerShdw blurRad="190500" algn="tl" rotWithShape="0">
                <a:srgbClr val="000000">
                  <a:alpha val="70000"/>
                </a:srgbClr>
              </a:outerShdw>
            </a:effectLst>
          </p:spPr>
        </p:pic>
        <p:sp>
          <p:nvSpPr>
            <p:cNvPr id="7" name="Rectangle 6"/>
            <p:cNvSpPr/>
            <p:nvPr/>
          </p:nvSpPr>
          <p:spPr>
            <a:xfrm rot="16200000">
              <a:off x="-941721" y="3996411"/>
              <a:ext cx="2373911" cy="246221"/>
            </a:xfrm>
            <a:prstGeom prst="rect">
              <a:avLst/>
            </a:prstGeom>
          </p:spPr>
          <p:txBody>
            <a:bodyPr wrap="square">
              <a:spAutoFit/>
            </a:bodyPr>
            <a:lstStyle/>
            <a:p>
              <a:pPr lvl="0">
                <a:buSzPct val="100000"/>
              </a:pPr>
              <a:r>
                <a:rPr lang="en-US" sz="1000" i="1">
                  <a:solidFill>
                    <a:srgbClr val="000000"/>
                  </a:solidFill>
                  <a:latin typeface="Geneva"/>
                  <a:cs typeface="Geneva"/>
                </a:rPr>
                <a:t>Metzger+2017</a:t>
              </a:r>
            </a:p>
          </p:txBody>
        </p:sp>
      </p:grpSp>
    </p:spTree>
    <p:extLst>
      <p:ext uri="{BB962C8B-B14F-4D97-AF65-F5344CB8AC3E}">
        <p14:creationId xmlns:p14="http://schemas.microsoft.com/office/powerpoint/2010/main" val="160476622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Diagramme de Corbet</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4" name="Image 3" descr="corbet_diagr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4080" y="717737"/>
            <a:ext cx="5042359" cy="568845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8901900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Diagramme P-Pdot</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3" name="Image 2" descr="pulsar_cimetier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4285" y="717737"/>
            <a:ext cx="5047730" cy="583227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3534441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Emission radio des pulsars </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	Travaux	-	</a:t>
            </a:r>
            <a:r>
              <a:rPr lang="en-US" sz="1200" b="1" dirty="0" smtClean="0">
                <a:latin typeface="Geneva"/>
                <a:cs typeface="Geneva"/>
              </a:rPr>
              <a:t>Projet de recherche	</a:t>
            </a:r>
            <a:r>
              <a:rPr lang="en-US" sz="1200" b="1" dirty="0" smtClean="0">
                <a:solidFill>
                  <a:srgbClr val="7F7F7F"/>
                </a:solidFill>
                <a:latin typeface="Geneva"/>
                <a:cs typeface="Geneva"/>
              </a:rPr>
              <a:t>-	Enseignement	</a:t>
            </a:r>
            <a:r>
              <a:rPr lang="en-US" sz="1200" b="1" dirty="0" smtClean="0">
                <a:latin typeface="Geneva"/>
                <a:cs typeface="Geneva"/>
              </a:rPr>
              <a:t>			</a:t>
            </a:r>
            <a:endParaRPr lang="en-US" sz="1200" b="1" dirty="0">
              <a:latin typeface="Geneva"/>
              <a:cs typeface="Geneva"/>
            </a:endParaRPr>
          </a:p>
        </p:txBody>
      </p:sp>
      <p:pic>
        <p:nvPicPr>
          <p:cNvPr id="4" name="Image 3" descr="lyne_smit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4877" y="891401"/>
            <a:ext cx="4813014" cy="541710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881028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Contreparties éléctromagnétiques de la coalescence d’objets compacts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a:t>
            </a:r>
            <a:r>
              <a:rPr lang="en-US" sz="1200" b="1" dirty="0" smtClean="0">
                <a:solidFill>
                  <a:schemeClr val="bg1">
                    <a:lumMod val="50000"/>
                  </a:schemeClr>
                </a:solidFill>
                <a:latin typeface="Geneva"/>
                <a:cs typeface="Geneva"/>
              </a:rPr>
              <a:t>Travaux</a:t>
            </a:r>
            <a:r>
              <a:rPr lang="en-US" sz="1200" b="1" dirty="0" smtClean="0">
                <a:solidFill>
                  <a:srgbClr val="7F7F7F"/>
                </a:solidFill>
                <a:latin typeface="Geneva"/>
                <a:cs typeface="Geneva"/>
              </a:rPr>
              <a:t>	-	</a:t>
            </a:r>
            <a:r>
              <a:rPr lang="en-US" sz="1200" b="1" dirty="0" smtClean="0">
                <a:solidFill>
                  <a:srgbClr val="000000"/>
                </a:solidFill>
                <a:latin typeface="Geneva"/>
                <a:cs typeface="Geneva"/>
              </a:rPr>
              <a:t>Projet de recherche</a:t>
            </a:r>
            <a:r>
              <a:rPr lang="en-US" sz="1200" b="1" dirty="0" smtClean="0">
                <a:solidFill>
                  <a:srgbClr val="7F7F7F"/>
                </a:solidFill>
                <a:latin typeface="Geneva"/>
                <a:cs typeface="Geneva"/>
              </a:rPr>
              <a:t>	-	Enseignement</a:t>
            </a:r>
            <a:r>
              <a:rPr lang="en-US" sz="1200" b="1" dirty="0" smtClean="0">
                <a:latin typeface="Geneva"/>
                <a:cs typeface="Geneva"/>
              </a:rPr>
              <a:t>				</a:t>
            </a:r>
            <a:endParaRPr lang="en-US" sz="1200" b="1" dirty="0">
              <a:latin typeface="Geneva"/>
              <a:cs typeface="Geneva"/>
            </a:endParaRPr>
          </a:p>
        </p:txBody>
      </p:sp>
      <p:sp>
        <p:nvSpPr>
          <p:cNvPr id="9" name="Rounded Rectangle 39"/>
          <p:cNvSpPr/>
          <p:nvPr/>
        </p:nvSpPr>
        <p:spPr>
          <a:xfrm>
            <a:off x="134461" y="770655"/>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Ondes gravitationnelles</a:t>
            </a:r>
          </a:p>
        </p:txBody>
      </p:sp>
      <p:sp>
        <p:nvSpPr>
          <p:cNvPr id="10" name="Rounded Rectangle 39"/>
          <p:cNvSpPr/>
          <p:nvPr/>
        </p:nvSpPr>
        <p:spPr>
          <a:xfrm>
            <a:off x="222864" y="2971724"/>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Sursaut Gamma Court</a:t>
            </a:r>
          </a:p>
        </p:txBody>
      </p:sp>
      <p:sp>
        <p:nvSpPr>
          <p:cNvPr id="11" name="Rectangle 10"/>
          <p:cNvSpPr/>
          <p:nvPr/>
        </p:nvSpPr>
        <p:spPr>
          <a:xfrm>
            <a:off x="73401" y="1191857"/>
            <a:ext cx="2860477" cy="830997"/>
          </a:xfrm>
          <a:prstGeom prst="rect">
            <a:avLst/>
          </a:prstGeom>
        </p:spPr>
        <p:txBody>
          <a:bodyPr wrap="square">
            <a:spAutoFit/>
          </a:bodyPr>
          <a:lstStyle/>
          <a:p>
            <a:pPr marL="171450" lvl="0" indent="-171450">
              <a:buSzPct val="100000"/>
              <a:buBlip>
                <a:blip r:embed="rId3"/>
              </a:buBlip>
            </a:pPr>
            <a:r>
              <a:rPr lang="en-US" sz="1600">
                <a:solidFill>
                  <a:srgbClr val="000000"/>
                </a:solidFill>
                <a:latin typeface="Geneva"/>
                <a:cs typeface="Geneva"/>
              </a:rPr>
              <a:t> coalescence entre</a:t>
            </a:r>
          </a:p>
          <a:p>
            <a:pPr lvl="0">
              <a:buSzPct val="100000"/>
            </a:pPr>
            <a:r>
              <a:rPr lang="en-US" sz="1600">
                <a:solidFill>
                  <a:srgbClr val="000000"/>
                </a:solidFill>
                <a:latin typeface="Geneva"/>
                <a:cs typeface="Geneva"/>
              </a:rPr>
              <a:t>    étoiles à neutrons</a:t>
            </a:r>
          </a:p>
          <a:p>
            <a:pPr marL="171450" lvl="0" indent="-171450">
              <a:buSzPct val="100000"/>
              <a:buBlip>
                <a:blip r:embed="rId3"/>
              </a:buBlip>
            </a:pPr>
            <a:r>
              <a:rPr lang="en-US" sz="1600">
                <a:solidFill>
                  <a:srgbClr val="000000"/>
                </a:solidFill>
                <a:latin typeface="Geneva"/>
                <a:cs typeface="Geneva"/>
              </a:rPr>
              <a:t> nature du reliquat?</a:t>
            </a:r>
          </a:p>
        </p:txBody>
      </p:sp>
      <p:cxnSp>
        <p:nvCxnSpPr>
          <p:cNvPr id="15" name="Connecteur droit 14"/>
          <p:cNvCxnSpPr/>
          <p:nvPr/>
        </p:nvCxnSpPr>
        <p:spPr>
          <a:xfrm>
            <a:off x="3066370" y="2930639"/>
            <a:ext cx="0" cy="2248217"/>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20" name="Connecteur droit 19"/>
          <p:cNvCxnSpPr/>
          <p:nvPr/>
        </p:nvCxnSpPr>
        <p:spPr>
          <a:xfrm>
            <a:off x="6161945" y="2947302"/>
            <a:ext cx="0" cy="2231554"/>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Rounded Rectangle 39"/>
          <p:cNvSpPr/>
          <p:nvPr/>
        </p:nvSpPr>
        <p:spPr>
          <a:xfrm>
            <a:off x="3294016" y="2971724"/>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Kilonova</a:t>
            </a:r>
          </a:p>
        </p:txBody>
      </p:sp>
      <p:sp>
        <p:nvSpPr>
          <p:cNvPr id="22" name="Rounded Rectangle 39"/>
          <p:cNvSpPr/>
          <p:nvPr/>
        </p:nvSpPr>
        <p:spPr>
          <a:xfrm>
            <a:off x="6365168" y="2971451"/>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Rémanence</a:t>
            </a:r>
          </a:p>
        </p:txBody>
      </p:sp>
      <p:sp>
        <p:nvSpPr>
          <p:cNvPr id="25" name="Rectangle 24"/>
          <p:cNvSpPr/>
          <p:nvPr/>
        </p:nvSpPr>
        <p:spPr>
          <a:xfrm>
            <a:off x="8240679" y="6130150"/>
            <a:ext cx="2373911" cy="246221"/>
          </a:xfrm>
          <a:prstGeom prst="rect">
            <a:avLst/>
          </a:prstGeom>
        </p:spPr>
        <p:txBody>
          <a:bodyPr wrap="square">
            <a:spAutoFit/>
          </a:bodyPr>
          <a:lstStyle/>
          <a:p>
            <a:pPr lvl="0">
              <a:buSzPct val="100000"/>
            </a:pPr>
            <a:r>
              <a:rPr lang="en-US" sz="1000" i="1">
                <a:solidFill>
                  <a:srgbClr val="000000"/>
                </a:solidFill>
                <a:latin typeface="Geneva"/>
                <a:cs typeface="Geneva"/>
              </a:rPr>
              <a:t>Troja+2018</a:t>
            </a:r>
          </a:p>
        </p:txBody>
      </p:sp>
      <p:grpSp>
        <p:nvGrpSpPr>
          <p:cNvPr id="27" name="Grouper 26"/>
          <p:cNvGrpSpPr/>
          <p:nvPr/>
        </p:nvGrpSpPr>
        <p:grpSpPr>
          <a:xfrm>
            <a:off x="2968674" y="3840346"/>
            <a:ext cx="3193271" cy="1338510"/>
            <a:chOff x="2980886" y="3962456"/>
            <a:chExt cx="3193271" cy="1338510"/>
          </a:xfrm>
        </p:grpSpPr>
        <p:sp>
          <p:nvSpPr>
            <p:cNvPr id="23" name="Rectangle 22"/>
            <p:cNvSpPr/>
            <p:nvPr/>
          </p:nvSpPr>
          <p:spPr>
            <a:xfrm>
              <a:off x="3078582" y="3962456"/>
              <a:ext cx="3095575" cy="584776"/>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Sources de chauffage</a:t>
              </a:r>
            </a:p>
          </p:txBody>
        </p:sp>
        <p:sp>
          <p:nvSpPr>
            <p:cNvPr id="26" name="Rectangle 25"/>
            <p:cNvSpPr/>
            <p:nvPr/>
          </p:nvSpPr>
          <p:spPr>
            <a:xfrm>
              <a:off x="2980886" y="4223748"/>
              <a:ext cx="3095575" cy="1077218"/>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marL="628650" lvl="1" indent="-171450">
                <a:buSzPct val="100000"/>
                <a:buBlip>
                  <a:blip r:embed="rId3"/>
                </a:buBlip>
              </a:pPr>
              <a:r>
                <a:rPr lang="en-US" sz="1600" dirty="0">
                  <a:solidFill>
                    <a:srgbClr val="000000"/>
                  </a:solidFill>
                  <a:latin typeface="Geneva"/>
                  <a:cs typeface="Geneva"/>
                </a:rPr>
                <a:t> capture de neutrons</a:t>
              </a:r>
            </a:p>
            <a:p>
              <a:pPr marL="628650" lvl="1" indent="-171450">
                <a:buSzPct val="100000"/>
                <a:buBlip>
                  <a:blip r:embed="rId3"/>
                </a:buBlip>
              </a:pPr>
              <a:r>
                <a:rPr lang="en-US" sz="1600" dirty="0" smtClean="0">
                  <a:solidFill>
                    <a:srgbClr val="000000"/>
                  </a:solidFill>
                  <a:latin typeface="Geneva"/>
                  <a:cs typeface="Geneva"/>
                </a:rPr>
                <a:t> retombées d’accrétion</a:t>
              </a:r>
            </a:p>
            <a:p>
              <a:pPr marL="628650" lvl="1" indent="-171450">
                <a:buSzPct val="100000"/>
                <a:buBlip>
                  <a:blip r:embed="rId3"/>
                </a:buBlip>
              </a:pPr>
              <a:r>
                <a:rPr lang="en-US" sz="1600" dirty="0">
                  <a:solidFill>
                    <a:srgbClr val="800000"/>
                  </a:solidFill>
                  <a:latin typeface="Geneva"/>
                  <a:cs typeface="Geneva"/>
                </a:rPr>
                <a:t> chauffage magnétique</a:t>
              </a:r>
            </a:p>
          </p:txBody>
        </p:sp>
      </p:grpSp>
      <p:sp>
        <p:nvSpPr>
          <p:cNvPr id="24" name="Rectangle 23"/>
          <p:cNvSpPr/>
          <p:nvPr/>
        </p:nvSpPr>
        <p:spPr>
          <a:xfrm>
            <a:off x="5798598" y="5518850"/>
            <a:ext cx="3359363" cy="697114"/>
          </a:xfrm>
          <a:prstGeom prst="rect">
            <a:avLst/>
          </a:prstGeom>
        </p:spPr>
        <p:txBody>
          <a:bodyPr wrap="none">
            <a:spAutoFit/>
          </a:bodyPr>
          <a:lstStyle/>
          <a:p>
            <a:pPr lvl="0" algn="ctr">
              <a:lnSpc>
                <a:spcPct val="110000"/>
              </a:lnSpc>
              <a:buSzPct val="100000"/>
            </a:pPr>
            <a:r>
              <a:rPr lang="en-US" b="1" i="1" dirty="0">
                <a:solidFill>
                  <a:srgbClr val="000000"/>
                </a:solidFill>
                <a:latin typeface="Geneva"/>
                <a:cs typeface="Geneva"/>
              </a:rPr>
              <a:t>Kilonova bleue et lumineuse </a:t>
            </a:r>
          </a:p>
          <a:p>
            <a:pPr lvl="0" algn="ctr">
              <a:lnSpc>
                <a:spcPct val="110000"/>
              </a:lnSpc>
              <a:buSzPct val="100000"/>
            </a:pPr>
            <a:r>
              <a:rPr lang="en-US" b="1" i="1" dirty="0">
                <a:solidFill>
                  <a:srgbClr val="000000"/>
                </a:solidFill>
                <a:latin typeface="Geneva"/>
                <a:cs typeface="Geneva"/>
              </a:rPr>
              <a:t>avec sursaut gamma ténu</a:t>
            </a:r>
          </a:p>
        </p:txBody>
      </p:sp>
      <p:sp>
        <p:nvSpPr>
          <p:cNvPr id="28" name="Rectangle 27"/>
          <p:cNvSpPr/>
          <p:nvPr/>
        </p:nvSpPr>
        <p:spPr>
          <a:xfrm>
            <a:off x="3066370" y="3485226"/>
            <a:ext cx="3095575" cy="584776"/>
          </a:xfrm>
          <a:prstGeom prst="rect">
            <a:avLst/>
          </a:prstGeom>
        </p:spPr>
        <p:txBody>
          <a:bodyPr wrap="square">
            <a:spAutoFit/>
          </a:bodyPr>
          <a:lstStyle/>
          <a:p>
            <a:pPr lvl="0">
              <a:buSzPct val="100000"/>
            </a:pPr>
            <a:r>
              <a:rPr lang="en-US" sz="1600" dirty="0">
                <a:solidFill>
                  <a:srgbClr val="000000"/>
                </a:solidFill>
                <a:latin typeface="Geneva"/>
                <a:cs typeface="Geneva"/>
              </a:rPr>
              <a:t>Pique après ~ 1 semaine</a:t>
            </a:r>
          </a:p>
          <a:p>
            <a:pPr lvl="0">
              <a:buSzPct val="100000"/>
            </a:pPr>
            <a:r>
              <a:rPr lang="en-US" sz="1600" dirty="0">
                <a:solidFill>
                  <a:srgbClr val="000000"/>
                </a:solidFill>
                <a:latin typeface="Geneva"/>
                <a:cs typeface="Geneva"/>
              </a:rPr>
              <a:t>Optique </a:t>
            </a:r>
            <a:r>
              <a:rPr lang="en-US" sz="1600" dirty="0">
                <a:solidFill>
                  <a:srgbClr val="000000"/>
                </a:solidFill>
                <a:latin typeface="Geneva"/>
                <a:cs typeface="Geneva"/>
                <a:sym typeface="Wingdings"/>
              </a:rPr>
              <a:t> proche infra-rouge</a:t>
            </a:r>
          </a:p>
        </p:txBody>
      </p:sp>
      <p:sp>
        <p:nvSpPr>
          <p:cNvPr id="29" name="Rectangle 28"/>
          <p:cNvSpPr/>
          <p:nvPr/>
        </p:nvSpPr>
        <p:spPr>
          <a:xfrm>
            <a:off x="97695" y="3546116"/>
            <a:ext cx="3294017" cy="830997"/>
          </a:xfrm>
          <a:prstGeom prst="rect">
            <a:avLst/>
          </a:prstGeom>
        </p:spPr>
        <p:txBody>
          <a:bodyPr wrap="square">
            <a:spAutoFit/>
          </a:bodyPr>
          <a:lstStyle/>
          <a:p>
            <a:pPr lvl="0">
              <a:buSzPct val="100000"/>
            </a:pPr>
            <a:r>
              <a:rPr lang="en-US" sz="1600" dirty="0">
                <a:solidFill>
                  <a:srgbClr val="000000"/>
                </a:solidFill>
                <a:latin typeface="Geneva"/>
                <a:cs typeface="Geneva"/>
              </a:rPr>
              <a:t>Emission transitoire (&lt;2s)</a:t>
            </a:r>
          </a:p>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Mécanisme</a:t>
            </a:r>
          </a:p>
        </p:txBody>
      </p:sp>
      <p:sp>
        <p:nvSpPr>
          <p:cNvPr id="30" name="Rectangle 29"/>
          <p:cNvSpPr/>
          <p:nvPr/>
        </p:nvSpPr>
        <p:spPr>
          <a:xfrm>
            <a:off x="6223007" y="3515901"/>
            <a:ext cx="3095575" cy="830997"/>
          </a:xfrm>
          <a:prstGeom prst="rect">
            <a:avLst/>
          </a:prstGeom>
        </p:spPr>
        <p:txBody>
          <a:bodyPr wrap="square">
            <a:spAutoFit/>
          </a:bodyPr>
          <a:lstStyle/>
          <a:p>
            <a:pPr lvl="0">
              <a:buSzPct val="100000"/>
            </a:pPr>
            <a:r>
              <a:rPr lang="en-US" sz="1600" dirty="0">
                <a:solidFill>
                  <a:srgbClr val="000000"/>
                </a:solidFill>
                <a:latin typeface="Geneva"/>
                <a:cs typeface="Geneva"/>
              </a:rPr>
              <a:t>Emission synchrotron</a:t>
            </a:r>
          </a:p>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Choc externe</a:t>
            </a:r>
          </a:p>
        </p:txBody>
      </p:sp>
      <p:sp>
        <p:nvSpPr>
          <p:cNvPr id="31" name="Rectangle 30"/>
          <p:cNvSpPr/>
          <p:nvPr/>
        </p:nvSpPr>
        <p:spPr>
          <a:xfrm>
            <a:off x="-170969" y="5291130"/>
            <a:ext cx="5882909" cy="1171603"/>
          </a:xfrm>
          <a:prstGeom prst="rect">
            <a:avLst/>
          </a:prstGeom>
        </p:spPr>
        <p:txBody>
          <a:bodyPr wrap="square">
            <a:spAutoFit/>
          </a:bodyPr>
          <a:lstStyle/>
          <a:p>
            <a:pPr algn="ctr">
              <a:lnSpc>
                <a:spcPct val="110000"/>
              </a:lnSpc>
              <a:buSzPct val="100000"/>
            </a:pPr>
            <a:r>
              <a:rPr lang="en-US" sz="1600" b="1" i="1" dirty="0">
                <a:solidFill>
                  <a:srgbClr val="000000"/>
                </a:solidFill>
                <a:latin typeface="Geneva"/>
                <a:cs typeface="Geneva"/>
              </a:rPr>
              <a:t>“We should not expect the first […] GW chirps from </a:t>
            </a:r>
          </a:p>
          <a:p>
            <a:pPr algn="ctr">
              <a:lnSpc>
                <a:spcPct val="110000"/>
              </a:lnSpc>
              <a:buSzPct val="100000"/>
            </a:pPr>
            <a:r>
              <a:rPr lang="en-US" sz="1600" b="1" i="1" dirty="0">
                <a:solidFill>
                  <a:srgbClr val="000000"/>
                </a:solidFill>
                <a:latin typeface="Geneva"/>
                <a:cs typeface="Geneva"/>
              </a:rPr>
              <a:t>NS–NS/BH–NS mergers to be accompanied by a GRB [because] the jetted GRB emission will be</a:t>
            </a:r>
          </a:p>
          <a:p>
            <a:pPr algn="ctr">
              <a:lnSpc>
                <a:spcPct val="110000"/>
              </a:lnSpc>
              <a:buSzPct val="100000"/>
            </a:pPr>
            <a:r>
              <a:rPr lang="en-US" sz="1600" b="1" i="1" dirty="0">
                <a:solidFill>
                  <a:srgbClr val="000000"/>
                </a:solidFill>
                <a:latin typeface="Geneva"/>
                <a:cs typeface="Geneva"/>
              </a:rPr>
              <a:t> relativistically beamed out of our </a:t>
            </a:r>
            <a:r>
              <a:rPr lang="en-US" sz="1600" b="1" i="1" dirty="0">
                <a:solidFill>
                  <a:srgbClr val="800000"/>
                </a:solidFill>
                <a:latin typeface="Geneva"/>
                <a:cs typeface="Geneva"/>
              </a:rPr>
              <a:t>line of sight</a:t>
            </a:r>
            <a:r>
              <a:rPr lang="en-US" sz="1600" b="1" i="1" dirty="0">
                <a:solidFill>
                  <a:srgbClr val="000000"/>
                </a:solidFill>
                <a:latin typeface="Geneva"/>
                <a:cs typeface="Geneva"/>
              </a:rPr>
              <a:t>”   </a:t>
            </a:r>
          </a:p>
        </p:txBody>
      </p:sp>
      <p:sp>
        <p:nvSpPr>
          <p:cNvPr id="32" name="Rectangle 31"/>
          <p:cNvSpPr/>
          <p:nvPr/>
        </p:nvSpPr>
        <p:spPr>
          <a:xfrm>
            <a:off x="-149485" y="4052193"/>
            <a:ext cx="3095575" cy="1077218"/>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marL="628650" lvl="1" indent="-171450">
              <a:buSzPct val="100000"/>
              <a:buBlip>
                <a:blip r:embed="rId3"/>
              </a:buBlip>
            </a:pPr>
            <a:r>
              <a:rPr lang="en-US" sz="1600" dirty="0">
                <a:solidFill>
                  <a:srgbClr val="800000"/>
                </a:solidFill>
                <a:latin typeface="Geneva"/>
                <a:cs typeface="Geneva"/>
              </a:rPr>
              <a:t> jet relativiste</a:t>
            </a:r>
          </a:p>
          <a:p>
            <a:pPr marL="628650" lvl="1" indent="-171450">
              <a:buSzPct val="100000"/>
              <a:buBlip>
                <a:blip r:embed="rId3"/>
              </a:buBlip>
            </a:pPr>
            <a:r>
              <a:rPr lang="en-US" sz="1600" dirty="0" smtClean="0">
                <a:solidFill>
                  <a:srgbClr val="000000"/>
                </a:solidFill>
                <a:latin typeface="Geneva"/>
                <a:cs typeface="Geneva"/>
              </a:rPr>
              <a:t> chocs internes</a:t>
            </a:r>
            <a:endParaRPr lang="en-US" sz="1600" dirty="0">
              <a:solidFill>
                <a:srgbClr val="000000"/>
              </a:solidFill>
              <a:latin typeface="Geneva"/>
              <a:cs typeface="Geneva"/>
            </a:endParaRPr>
          </a:p>
          <a:p>
            <a:pPr lvl="1">
              <a:buSzPct val="100000"/>
            </a:pPr>
            <a:r>
              <a:rPr lang="en-US" sz="1600" dirty="0">
                <a:solidFill>
                  <a:srgbClr val="000000"/>
                </a:solidFill>
                <a:latin typeface="Geneva"/>
                <a:cs typeface="Geneva"/>
              </a:rPr>
              <a:t>=&gt; émission γ focalisée</a:t>
            </a:r>
          </a:p>
        </p:txBody>
      </p:sp>
      <p:sp>
        <p:nvSpPr>
          <p:cNvPr id="33" name="Rectangle 32"/>
          <p:cNvSpPr/>
          <p:nvPr/>
        </p:nvSpPr>
        <p:spPr>
          <a:xfrm>
            <a:off x="4448488" y="6370259"/>
            <a:ext cx="1169195" cy="246221"/>
          </a:xfrm>
          <a:prstGeom prst="rect">
            <a:avLst/>
          </a:prstGeom>
        </p:spPr>
        <p:txBody>
          <a:bodyPr wrap="square">
            <a:spAutoFit/>
          </a:bodyPr>
          <a:lstStyle/>
          <a:p>
            <a:pPr lvl="0">
              <a:buSzPct val="100000"/>
            </a:pPr>
            <a:r>
              <a:rPr lang="en-US" sz="1000" i="1">
                <a:solidFill>
                  <a:srgbClr val="000000"/>
                </a:solidFill>
                <a:latin typeface="Geneva"/>
                <a:cs typeface="Geneva"/>
              </a:rPr>
              <a:t>Metzger 2017</a:t>
            </a:r>
          </a:p>
        </p:txBody>
      </p:sp>
      <p:pic>
        <p:nvPicPr>
          <p:cNvPr id="34" name="Image 33" descr="Masses_of_Dead_Stars_LIGO_Virgo.png"/>
          <p:cNvPicPr>
            <a:picLocks noChangeAspect="1"/>
          </p:cNvPicPr>
          <p:nvPr/>
        </p:nvPicPr>
        <p:blipFill rotWithShape="1">
          <a:blip r:embed="rId4">
            <a:extLst>
              <a:ext uri="{28A0092B-C50C-407E-A947-70E740481C1C}">
                <a14:useLocalDpi xmlns:a14="http://schemas.microsoft.com/office/drawing/2010/main" val="0"/>
              </a:ext>
            </a:extLst>
          </a:blip>
          <a:srcRect l="8376" r="13036" b="8670"/>
          <a:stretch/>
        </p:blipFill>
        <p:spPr>
          <a:xfrm>
            <a:off x="4122481" y="697389"/>
            <a:ext cx="4078928" cy="224991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7548837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Binaires X de forte masse – la magnétosphère de l’étoile à neutrons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Tree>
    <p:extLst>
      <p:ext uri="{BB962C8B-B14F-4D97-AF65-F5344CB8AC3E}">
        <p14:creationId xmlns:p14="http://schemas.microsoft.com/office/powerpoint/2010/main" val="426223803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pPr lvl="0"/>
            <a:r>
              <a:rPr lang="en-US" sz="2000" b="1" dirty="0">
                <a:latin typeface="Geneva"/>
                <a:cs typeface="Geneva"/>
              </a:rPr>
              <a:t> Synthèse du projet de recherche					     				     NS-NS</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a:t>
            </a:r>
            <a:r>
              <a:rPr lang="en-US" sz="1200" b="1" dirty="0" smtClean="0">
                <a:solidFill>
                  <a:schemeClr val="bg1">
                    <a:lumMod val="50000"/>
                  </a:schemeClr>
                </a:solidFill>
                <a:latin typeface="Geneva"/>
                <a:cs typeface="Geneva"/>
              </a:rPr>
              <a:t>Travaux</a:t>
            </a:r>
            <a:r>
              <a:rPr lang="en-US" sz="1200" b="1" dirty="0" smtClean="0">
                <a:latin typeface="Geneva"/>
                <a:cs typeface="Geneva"/>
              </a:rPr>
              <a:t>	</a:t>
            </a:r>
            <a:r>
              <a:rPr lang="en-US" sz="1200" b="1" dirty="0" smtClean="0">
                <a:solidFill>
                  <a:srgbClr val="7F7F7F"/>
                </a:solidFill>
                <a:latin typeface="Geneva"/>
                <a:cs typeface="Geneva"/>
              </a:rPr>
              <a:t>-	</a:t>
            </a:r>
            <a:r>
              <a:rPr lang="en-US" sz="1200" b="1" dirty="0" smtClean="0">
                <a:solidFill>
                  <a:srgbClr val="000000"/>
                </a:solidFill>
                <a:latin typeface="Geneva"/>
                <a:cs typeface="Geneva"/>
              </a:rPr>
              <a:t>Projet de recherche</a:t>
            </a:r>
            <a:r>
              <a:rPr lang="en-US" sz="1200" b="1" dirty="0" smtClean="0">
                <a:solidFill>
                  <a:srgbClr val="7F7F7F"/>
                </a:solidFill>
                <a:latin typeface="Geneva"/>
                <a:cs typeface="Geneva"/>
              </a:rPr>
              <a:t>	-	Enseignement</a:t>
            </a:r>
            <a:r>
              <a:rPr lang="en-US" sz="1200" b="1" dirty="0" smtClean="0">
                <a:latin typeface="Geneva"/>
                <a:cs typeface="Geneva"/>
              </a:rPr>
              <a:t>				</a:t>
            </a:r>
            <a:endParaRPr lang="en-US" sz="1200" b="1" dirty="0">
              <a:latin typeface="Geneva"/>
              <a:cs typeface="Geneva"/>
            </a:endParaRPr>
          </a:p>
        </p:txBody>
      </p:sp>
      <p:grpSp>
        <p:nvGrpSpPr>
          <p:cNvPr id="3" name="Grouper 2"/>
          <p:cNvGrpSpPr/>
          <p:nvPr/>
        </p:nvGrpSpPr>
        <p:grpSpPr>
          <a:xfrm>
            <a:off x="4238876" y="3545846"/>
            <a:ext cx="689674" cy="663285"/>
            <a:chOff x="4069542" y="3053863"/>
            <a:chExt cx="689674" cy="663285"/>
          </a:xfrm>
        </p:grpSpPr>
        <p:sp>
          <p:nvSpPr>
            <p:cNvPr id="21" name="Ellipse 20"/>
            <p:cNvSpPr/>
            <p:nvPr/>
          </p:nvSpPr>
          <p:spPr>
            <a:xfrm>
              <a:off x="4069542" y="3053863"/>
              <a:ext cx="689674" cy="663285"/>
            </a:xfrm>
            <a:prstGeom prst="ellipse">
              <a:avLst/>
            </a:prstGeom>
            <a:solidFill>
              <a:schemeClr val="tx2">
                <a:lumMod val="20000"/>
                <a:lumOff val="80000"/>
                <a:alpha val="82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5" name="Rectangle 24"/>
            <p:cNvSpPr/>
            <p:nvPr/>
          </p:nvSpPr>
          <p:spPr>
            <a:xfrm>
              <a:off x="4194278" y="3193457"/>
              <a:ext cx="528653"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NS</a:t>
              </a:r>
            </a:p>
          </p:txBody>
        </p:sp>
      </p:grpSp>
      <p:sp>
        <p:nvSpPr>
          <p:cNvPr id="12" name="Arrondir un rectangle avec un coin du même côté 11"/>
          <p:cNvSpPr/>
          <p:nvPr/>
        </p:nvSpPr>
        <p:spPr>
          <a:xfrm>
            <a:off x="4251218" y="2058007"/>
            <a:ext cx="628952"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chemeClr val="tx1"/>
                </a:solidFill>
              </a:rPr>
              <a:t>JET</a:t>
            </a:r>
          </a:p>
        </p:txBody>
      </p:sp>
      <p:sp>
        <p:nvSpPr>
          <p:cNvPr id="28" name="Arrondir un rectangle avec un coin du même côté 27"/>
          <p:cNvSpPr/>
          <p:nvPr/>
        </p:nvSpPr>
        <p:spPr>
          <a:xfrm>
            <a:off x="1391903" y="3632835"/>
            <a:ext cx="1027144"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chemeClr val="tx1"/>
                </a:solidFill>
              </a:rPr>
              <a:t>DISQUE</a:t>
            </a:r>
          </a:p>
        </p:txBody>
      </p:sp>
      <p:sp>
        <p:nvSpPr>
          <p:cNvPr id="29" name="Arrondir un rectangle avec un coin du même côté 28"/>
          <p:cNvSpPr/>
          <p:nvPr/>
        </p:nvSpPr>
        <p:spPr>
          <a:xfrm>
            <a:off x="6545013" y="3537282"/>
            <a:ext cx="1027144"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chemeClr val="tx1"/>
                </a:solidFill>
              </a:rPr>
              <a:t>EJECTA</a:t>
            </a:r>
          </a:p>
        </p:txBody>
      </p:sp>
      <p:grpSp>
        <p:nvGrpSpPr>
          <p:cNvPr id="40" name="Grouper 39"/>
          <p:cNvGrpSpPr/>
          <p:nvPr/>
        </p:nvGrpSpPr>
        <p:grpSpPr>
          <a:xfrm>
            <a:off x="2985322" y="4048777"/>
            <a:ext cx="836751" cy="641699"/>
            <a:chOff x="3045820" y="4254724"/>
            <a:chExt cx="836751" cy="641699"/>
          </a:xfrm>
        </p:grpSpPr>
        <p:sp>
          <p:nvSpPr>
            <p:cNvPr id="13" name="Flèche en arc 12"/>
            <p:cNvSpPr>
              <a:spLocks noChangeAspect="1"/>
            </p:cNvSpPr>
            <p:nvPr/>
          </p:nvSpPr>
          <p:spPr>
            <a:xfrm>
              <a:off x="3045820" y="4254724"/>
              <a:ext cx="655301" cy="641699"/>
            </a:xfrm>
            <a:prstGeom prst="circularArrow">
              <a:avLst>
                <a:gd name="adj1" fmla="val 12500"/>
                <a:gd name="adj2" fmla="val 1142319"/>
                <a:gd name="adj3" fmla="val 20457681"/>
                <a:gd name="adj4" fmla="val 971121"/>
                <a:gd name="adj5" fmla="val 12500"/>
              </a:avLst>
            </a:prstGeom>
            <a:solidFill>
              <a:srgbClr val="000000"/>
            </a:solidFill>
            <a:ln w="31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chemeClr val="tx1"/>
                </a:solidFill>
              </a:endParaRPr>
            </a:p>
          </p:txBody>
        </p:sp>
        <p:grpSp>
          <p:nvGrpSpPr>
            <p:cNvPr id="39" name="Grouper 38"/>
            <p:cNvGrpSpPr/>
            <p:nvPr/>
          </p:nvGrpSpPr>
          <p:grpSpPr>
            <a:xfrm>
              <a:off x="3207014" y="4428495"/>
              <a:ext cx="675557" cy="359073"/>
              <a:chOff x="171110" y="4688320"/>
              <a:chExt cx="675557" cy="359073"/>
            </a:xfrm>
          </p:grpSpPr>
          <p:sp>
            <p:nvSpPr>
              <p:cNvPr id="34" name="Rectangle 33"/>
              <p:cNvSpPr/>
              <p:nvPr/>
            </p:nvSpPr>
            <p:spPr>
              <a:xfrm>
                <a:off x="171110" y="4688320"/>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B</a:t>
                </a:r>
              </a:p>
            </p:txBody>
          </p:sp>
          <p:cxnSp>
            <p:nvCxnSpPr>
              <p:cNvPr id="35" name="Connecteur droit 34"/>
              <p:cNvCxnSpPr/>
              <p:nvPr/>
            </p:nvCxnSpPr>
            <p:spPr>
              <a:xfrm>
                <a:off x="237375" y="4731863"/>
                <a:ext cx="210149" cy="0"/>
              </a:xfrm>
              <a:prstGeom prst="line">
                <a:avLst/>
              </a:prstGeom>
              <a:ln>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grpSp>
        <p:nvGrpSpPr>
          <p:cNvPr id="55" name="Grouper 54"/>
          <p:cNvGrpSpPr/>
          <p:nvPr/>
        </p:nvGrpSpPr>
        <p:grpSpPr>
          <a:xfrm>
            <a:off x="2664143" y="3654606"/>
            <a:ext cx="1336610" cy="469296"/>
            <a:chOff x="2600389" y="3654606"/>
            <a:chExt cx="1336610" cy="469296"/>
          </a:xfrm>
        </p:grpSpPr>
        <p:grpSp>
          <p:nvGrpSpPr>
            <p:cNvPr id="49" name="Grouper 48"/>
            <p:cNvGrpSpPr/>
            <p:nvPr/>
          </p:nvGrpSpPr>
          <p:grpSpPr>
            <a:xfrm>
              <a:off x="2884670" y="3669120"/>
              <a:ext cx="1052329" cy="454782"/>
              <a:chOff x="3640623" y="5135639"/>
              <a:chExt cx="1052329" cy="454782"/>
            </a:xfrm>
          </p:grpSpPr>
          <p:cxnSp>
            <p:nvCxnSpPr>
              <p:cNvPr id="30" name="Connecteur droit 29"/>
              <p:cNvCxnSpPr/>
              <p:nvPr/>
            </p:nvCxnSpPr>
            <p:spPr>
              <a:xfrm flipV="1">
                <a:off x="3640623" y="5237240"/>
                <a:ext cx="864596" cy="12096"/>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2" name="Connecteur droit 41"/>
              <p:cNvCxnSpPr/>
              <p:nvPr/>
            </p:nvCxnSpPr>
            <p:spPr>
              <a:xfrm flipV="1">
                <a:off x="3640623" y="5462210"/>
                <a:ext cx="864596" cy="12096"/>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Connecteur droit 42"/>
              <p:cNvCxnSpPr/>
              <p:nvPr/>
            </p:nvCxnSpPr>
            <p:spPr>
              <a:xfrm>
                <a:off x="4363612" y="5135639"/>
                <a:ext cx="317245" cy="186267"/>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 name="Connecteur droit 44"/>
              <p:cNvCxnSpPr/>
              <p:nvPr/>
            </p:nvCxnSpPr>
            <p:spPr>
              <a:xfrm flipV="1">
                <a:off x="4375707" y="5309811"/>
                <a:ext cx="317245" cy="28061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50" name="Grouper 49"/>
            <p:cNvGrpSpPr/>
            <p:nvPr/>
          </p:nvGrpSpPr>
          <p:grpSpPr>
            <a:xfrm rot="10800000">
              <a:off x="2600389" y="3654606"/>
              <a:ext cx="1052329" cy="454782"/>
              <a:chOff x="3640623" y="5135639"/>
              <a:chExt cx="1052329" cy="454782"/>
            </a:xfrm>
          </p:grpSpPr>
          <p:cxnSp>
            <p:nvCxnSpPr>
              <p:cNvPr id="51" name="Connecteur droit 50"/>
              <p:cNvCxnSpPr/>
              <p:nvPr/>
            </p:nvCxnSpPr>
            <p:spPr>
              <a:xfrm flipV="1">
                <a:off x="3640623" y="5237240"/>
                <a:ext cx="864596" cy="12096"/>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2" name="Connecteur droit 51"/>
              <p:cNvCxnSpPr/>
              <p:nvPr/>
            </p:nvCxnSpPr>
            <p:spPr>
              <a:xfrm flipV="1">
                <a:off x="3640623" y="5462210"/>
                <a:ext cx="864596" cy="12096"/>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3" name="Connecteur droit 52"/>
              <p:cNvCxnSpPr/>
              <p:nvPr/>
            </p:nvCxnSpPr>
            <p:spPr>
              <a:xfrm>
                <a:off x="4363612" y="5135639"/>
                <a:ext cx="317245" cy="186267"/>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4" name="Connecteur droit 53"/>
              <p:cNvCxnSpPr/>
              <p:nvPr/>
            </p:nvCxnSpPr>
            <p:spPr>
              <a:xfrm flipV="1">
                <a:off x="4375707" y="5309811"/>
                <a:ext cx="317245" cy="28061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sp>
        <p:nvSpPr>
          <p:cNvPr id="56" name="Rectangle 55"/>
          <p:cNvSpPr/>
          <p:nvPr/>
        </p:nvSpPr>
        <p:spPr>
          <a:xfrm>
            <a:off x="3040893" y="3378404"/>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M, L</a:t>
            </a:r>
          </a:p>
        </p:txBody>
      </p:sp>
      <p:sp>
        <p:nvSpPr>
          <p:cNvPr id="57" name="Ellipse 56"/>
          <p:cNvSpPr>
            <a:spLocks noChangeAspect="1"/>
          </p:cNvSpPr>
          <p:nvPr/>
        </p:nvSpPr>
        <p:spPr>
          <a:xfrm>
            <a:off x="3182801" y="3392553"/>
            <a:ext cx="47538" cy="45720"/>
          </a:xfrm>
          <a:prstGeom prst="ellips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8" name="Ellipse 57"/>
          <p:cNvSpPr>
            <a:spLocks noChangeAspect="1"/>
          </p:cNvSpPr>
          <p:nvPr/>
        </p:nvSpPr>
        <p:spPr>
          <a:xfrm>
            <a:off x="3456151" y="3387718"/>
            <a:ext cx="47538" cy="45720"/>
          </a:xfrm>
          <a:prstGeom prst="ellips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0" name="Forme libre 59"/>
          <p:cNvSpPr/>
          <p:nvPr/>
        </p:nvSpPr>
        <p:spPr>
          <a:xfrm rot="1726397">
            <a:off x="1869771" y="2643196"/>
            <a:ext cx="257670" cy="945348"/>
          </a:xfrm>
          <a:custGeom>
            <a:avLst/>
            <a:gdLst>
              <a:gd name="connsiteX0" fmla="*/ 568504 w 1112789"/>
              <a:gd name="connsiteY0" fmla="*/ 3060095 h 3060095"/>
              <a:gd name="connsiteX1" fmla="*/ 48408 w 1112789"/>
              <a:gd name="connsiteY1" fmla="*/ 2733523 h 3060095"/>
              <a:gd name="connsiteX2" fmla="*/ 1112789 w 1112789"/>
              <a:gd name="connsiteY2" fmla="*/ 2455333 h 3060095"/>
              <a:gd name="connsiteX3" fmla="*/ 48408 w 1112789"/>
              <a:gd name="connsiteY3" fmla="*/ 2152952 h 3060095"/>
              <a:gd name="connsiteX4" fmla="*/ 1076504 w 1112789"/>
              <a:gd name="connsiteY4" fmla="*/ 1874762 h 3060095"/>
              <a:gd name="connsiteX5" fmla="*/ 24218 w 1112789"/>
              <a:gd name="connsiteY5" fmla="*/ 1644952 h 3060095"/>
              <a:gd name="connsiteX6" fmla="*/ 1076504 w 1112789"/>
              <a:gd name="connsiteY6" fmla="*/ 1390952 h 3060095"/>
              <a:gd name="connsiteX7" fmla="*/ 27 w 1112789"/>
              <a:gd name="connsiteY7" fmla="*/ 1185333 h 3060095"/>
              <a:gd name="connsiteX8" fmla="*/ 1040218 w 1112789"/>
              <a:gd name="connsiteY8" fmla="*/ 919238 h 3060095"/>
              <a:gd name="connsiteX9" fmla="*/ 399170 w 1112789"/>
              <a:gd name="connsiteY9" fmla="*/ 737809 h 3060095"/>
              <a:gd name="connsiteX10" fmla="*/ 580599 w 1112789"/>
              <a:gd name="connsiteY10" fmla="*/ 580571 h 3060095"/>
              <a:gd name="connsiteX11" fmla="*/ 580599 w 1112789"/>
              <a:gd name="connsiteY11" fmla="*/ 0 h 306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2789" h="3060095">
                <a:moveTo>
                  <a:pt x="568504" y="3060095"/>
                </a:moveTo>
                <a:cubicBezTo>
                  <a:pt x="263099" y="2947206"/>
                  <a:pt x="-42306" y="2834317"/>
                  <a:pt x="48408" y="2733523"/>
                </a:cubicBezTo>
                <a:cubicBezTo>
                  <a:pt x="139122" y="2632729"/>
                  <a:pt x="1112789" y="2552095"/>
                  <a:pt x="1112789" y="2455333"/>
                </a:cubicBezTo>
                <a:cubicBezTo>
                  <a:pt x="1112789" y="2358571"/>
                  <a:pt x="54455" y="2249714"/>
                  <a:pt x="48408" y="2152952"/>
                </a:cubicBezTo>
                <a:cubicBezTo>
                  <a:pt x="42361" y="2056190"/>
                  <a:pt x="1080536" y="1959429"/>
                  <a:pt x="1076504" y="1874762"/>
                </a:cubicBezTo>
                <a:cubicBezTo>
                  <a:pt x="1072472" y="1790095"/>
                  <a:pt x="24218" y="1725587"/>
                  <a:pt x="24218" y="1644952"/>
                </a:cubicBezTo>
                <a:cubicBezTo>
                  <a:pt x="24218" y="1564317"/>
                  <a:pt x="1080536" y="1467555"/>
                  <a:pt x="1076504" y="1390952"/>
                </a:cubicBezTo>
                <a:cubicBezTo>
                  <a:pt x="1072472" y="1314349"/>
                  <a:pt x="6075" y="1263952"/>
                  <a:pt x="27" y="1185333"/>
                </a:cubicBezTo>
                <a:cubicBezTo>
                  <a:pt x="-6021" y="1106714"/>
                  <a:pt x="973694" y="993825"/>
                  <a:pt x="1040218" y="919238"/>
                </a:cubicBezTo>
                <a:cubicBezTo>
                  <a:pt x="1106742" y="844651"/>
                  <a:pt x="475773" y="794253"/>
                  <a:pt x="399170" y="737809"/>
                </a:cubicBezTo>
                <a:cubicBezTo>
                  <a:pt x="322567" y="681365"/>
                  <a:pt x="550361" y="703539"/>
                  <a:pt x="580599" y="580571"/>
                </a:cubicBezTo>
                <a:cubicBezTo>
                  <a:pt x="610837" y="457603"/>
                  <a:pt x="580599" y="0"/>
                  <a:pt x="580599" y="0"/>
                </a:cubicBezTo>
              </a:path>
            </a:pathLst>
          </a:custGeom>
          <a:noFill/>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grpSp>
        <p:nvGrpSpPr>
          <p:cNvPr id="76" name="Grouper 75"/>
          <p:cNvGrpSpPr/>
          <p:nvPr/>
        </p:nvGrpSpPr>
        <p:grpSpPr>
          <a:xfrm>
            <a:off x="5046436" y="3712617"/>
            <a:ext cx="1285061" cy="164592"/>
            <a:chOff x="5022246" y="3712617"/>
            <a:chExt cx="1285061" cy="164592"/>
          </a:xfrm>
        </p:grpSpPr>
        <p:sp>
          <p:nvSpPr>
            <p:cNvPr id="61" name="Forme libre 60"/>
            <p:cNvSpPr/>
            <p:nvPr/>
          </p:nvSpPr>
          <p:spPr>
            <a:xfrm rot="5400000">
              <a:off x="5863823" y="3433725"/>
              <a:ext cx="164592" cy="722376"/>
            </a:xfrm>
            <a:custGeom>
              <a:avLst/>
              <a:gdLst>
                <a:gd name="connsiteX0" fmla="*/ 568504 w 1112789"/>
                <a:gd name="connsiteY0" fmla="*/ 3060095 h 3060095"/>
                <a:gd name="connsiteX1" fmla="*/ 48408 w 1112789"/>
                <a:gd name="connsiteY1" fmla="*/ 2733523 h 3060095"/>
                <a:gd name="connsiteX2" fmla="*/ 1112789 w 1112789"/>
                <a:gd name="connsiteY2" fmla="*/ 2455333 h 3060095"/>
                <a:gd name="connsiteX3" fmla="*/ 48408 w 1112789"/>
                <a:gd name="connsiteY3" fmla="*/ 2152952 h 3060095"/>
                <a:gd name="connsiteX4" fmla="*/ 1076504 w 1112789"/>
                <a:gd name="connsiteY4" fmla="*/ 1874762 h 3060095"/>
                <a:gd name="connsiteX5" fmla="*/ 24218 w 1112789"/>
                <a:gd name="connsiteY5" fmla="*/ 1644952 h 3060095"/>
                <a:gd name="connsiteX6" fmla="*/ 1076504 w 1112789"/>
                <a:gd name="connsiteY6" fmla="*/ 1390952 h 3060095"/>
                <a:gd name="connsiteX7" fmla="*/ 27 w 1112789"/>
                <a:gd name="connsiteY7" fmla="*/ 1185333 h 3060095"/>
                <a:gd name="connsiteX8" fmla="*/ 1040218 w 1112789"/>
                <a:gd name="connsiteY8" fmla="*/ 919238 h 3060095"/>
                <a:gd name="connsiteX9" fmla="*/ 399170 w 1112789"/>
                <a:gd name="connsiteY9" fmla="*/ 737809 h 3060095"/>
                <a:gd name="connsiteX10" fmla="*/ 580599 w 1112789"/>
                <a:gd name="connsiteY10" fmla="*/ 580571 h 3060095"/>
                <a:gd name="connsiteX11" fmla="*/ 580599 w 1112789"/>
                <a:gd name="connsiteY11" fmla="*/ 0 h 306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2789" h="3060095">
                  <a:moveTo>
                    <a:pt x="568504" y="3060095"/>
                  </a:moveTo>
                  <a:cubicBezTo>
                    <a:pt x="263099" y="2947206"/>
                    <a:pt x="-42306" y="2834317"/>
                    <a:pt x="48408" y="2733523"/>
                  </a:cubicBezTo>
                  <a:cubicBezTo>
                    <a:pt x="139122" y="2632729"/>
                    <a:pt x="1112789" y="2552095"/>
                    <a:pt x="1112789" y="2455333"/>
                  </a:cubicBezTo>
                  <a:cubicBezTo>
                    <a:pt x="1112789" y="2358571"/>
                    <a:pt x="54455" y="2249714"/>
                    <a:pt x="48408" y="2152952"/>
                  </a:cubicBezTo>
                  <a:cubicBezTo>
                    <a:pt x="42361" y="2056190"/>
                    <a:pt x="1080536" y="1959429"/>
                    <a:pt x="1076504" y="1874762"/>
                  </a:cubicBezTo>
                  <a:cubicBezTo>
                    <a:pt x="1072472" y="1790095"/>
                    <a:pt x="24218" y="1725587"/>
                    <a:pt x="24218" y="1644952"/>
                  </a:cubicBezTo>
                  <a:cubicBezTo>
                    <a:pt x="24218" y="1564317"/>
                    <a:pt x="1080536" y="1467555"/>
                    <a:pt x="1076504" y="1390952"/>
                  </a:cubicBezTo>
                  <a:cubicBezTo>
                    <a:pt x="1072472" y="1314349"/>
                    <a:pt x="6075" y="1263952"/>
                    <a:pt x="27" y="1185333"/>
                  </a:cubicBezTo>
                  <a:cubicBezTo>
                    <a:pt x="-6021" y="1106714"/>
                    <a:pt x="973694" y="993825"/>
                    <a:pt x="1040218" y="919238"/>
                  </a:cubicBezTo>
                  <a:cubicBezTo>
                    <a:pt x="1106742" y="844651"/>
                    <a:pt x="475773" y="794253"/>
                    <a:pt x="399170" y="737809"/>
                  </a:cubicBezTo>
                  <a:cubicBezTo>
                    <a:pt x="322567" y="681365"/>
                    <a:pt x="550361" y="703539"/>
                    <a:pt x="580599" y="580571"/>
                  </a:cubicBezTo>
                  <a:cubicBezTo>
                    <a:pt x="610837" y="457603"/>
                    <a:pt x="580599" y="0"/>
                    <a:pt x="580599" y="0"/>
                  </a:cubicBezTo>
                </a:path>
              </a:pathLst>
            </a:custGeom>
            <a:noFill/>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cxnSp>
          <p:nvCxnSpPr>
            <p:cNvPr id="73" name="Connecteur droit 72"/>
            <p:cNvCxnSpPr/>
            <p:nvPr/>
          </p:nvCxnSpPr>
          <p:spPr>
            <a:xfrm flipH="1">
              <a:off x="5022246" y="3808279"/>
              <a:ext cx="514305" cy="1"/>
            </a:xfrm>
            <a:prstGeom prst="line">
              <a:avLst/>
            </a:prstGeom>
            <a:ln w="19050" cmpd="sng">
              <a:solidFill>
                <a:schemeClr val="tx1"/>
              </a:solidFill>
              <a:prstDash val="dot"/>
            </a:ln>
            <a:effectLst/>
          </p:spPr>
          <p:style>
            <a:lnRef idx="2">
              <a:schemeClr val="accent1"/>
            </a:lnRef>
            <a:fillRef idx="0">
              <a:schemeClr val="accent1"/>
            </a:fillRef>
            <a:effectRef idx="1">
              <a:schemeClr val="accent1"/>
            </a:effectRef>
            <a:fontRef idx="minor">
              <a:schemeClr val="tx1"/>
            </a:fontRef>
          </p:style>
        </p:cxnSp>
      </p:grpSp>
      <p:sp>
        <p:nvSpPr>
          <p:cNvPr id="77" name="Forme libre 76"/>
          <p:cNvSpPr/>
          <p:nvPr/>
        </p:nvSpPr>
        <p:spPr>
          <a:xfrm>
            <a:off x="2189238" y="2322286"/>
            <a:ext cx="1850572" cy="1173238"/>
          </a:xfrm>
          <a:custGeom>
            <a:avLst/>
            <a:gdLst>
              <a:gd name="connsiteX0" fmla="*/ 0 w 1850572"/>
              <a:gd name="connsiteY0" fmla="*/ 1173238 h 1173238"/>
              <a:gd name="connsiteX1" fmla="*/ 254000 w 1850572"/>
              <a:gd name="connsiteY1" fmla="*/ 786190 h 1173238"/>
              <a:gd name="connsiteX2" fmla="*/ 641048 w 1850572"/>
              <a:gd name="connsiteY2" fmla="*/ 435428 h 1173238"/>
              <a:gd name="connsiteX3" fmla="*/ 991810 w 1850572"/>
              <a:gd name="connsiteY3" fmla="*/ 241904 h 1173238"/>
              <a:gd name="connsiteX4" fmla="*/ 1318381 w 1850572"/>
              <a:gd name="connsiteY4" fmla="*/ 96762 h 1173238"/>
              <a:gd name="connsiteX5" fmla="*/ 1681238 w 1850572"/>
              <a:gd name="connsiteY5" fmla="*/ 24190 h 1173238"/>
              <a:gd name="connsiteX6" fmla="*/ 1850572 w 1850572"/>
              <a:gd name="connsiteY6" fmla="*/ 0 h 117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0572" h="1173238">
                <a:moveTo>
                  <a:pt x="0" y="1173238"/>
                </a:moveTo>
                <a:cubicBezTo>
                  <a:pt x="73579" y="1041198"/>
                  <a:pt x="147159" y="909158"/>
                  <a:pt x="254000" y="786190"/>
                </a:cubicBezTo>
                <a:cubicBezTo>
                  <a:pt x="360841" y="663222"/>
                  <a:pt x="518080" y="526142"/>
                  <a:pt x="641048" y="435428"/>
                </a:cubicBezTo>
                <a:cubicBezTo>
                  <a:pt x="764016" y="344714"/>
                  <a:pt x="878921" y="298348"/>
                  <a:pt x="991810" y="241904"/>
                </a:cubicBezTo>
                <a:cubicBezTo>
                  <a:pt x="1104699" y="185460"/>
                  <a:pt x="1203476" y="133048"/>
                  <a:pt x="1318381" y="96762"/>
                </a:cubicBezTo>
                <a:cubicBezTo>
                  <a:pt x="1433286" y="60476"/>
                  <a:pt x="1592540" y="40317"/>
                  <a:pt x="1681238" y="24190"/>
                </a:cubicBezTo>
                <a:cubicBezTo>
                  <a:pt x="1769936" y="8063"/>
                  <a:pt x="1850572" y="0"/>
                  <a:pt x="1850572" y="0"/>
                </a:cubicBezTo>
              </a:path>
            </a:pathLst>
          </a:custGeom>
          <a:ln w="57150" cmpd="sng">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sp>
        <p:nvSpPr>
          <p:cNvPr id="78" name="Forme libre 77"/>
          <p:cNvSpPr/>
          <p:nvPr/>
        </p:nvSpPr>
        <p:spPr>
          <a:xfrm rot="3690952">
            <a:off x="5078041" y="2247680"/>
            <a:ext cx="1850572" cy="1173238"/>
          </a:xfrm>
          <a:custGeom>
            <a:avLst/>
            <a:gdLst>
              <a:gd name="connsiteX0" fmla="*/ 0 w 1850572"/>
              <a:gd name="connsiteY0" fmla="*/ 1173238 h 1173238"/>
              <a:gd name="connsiteX1" fmla="*/ 254000 w 1850572"/>
              <a:gd name="connsiteY1" fmla="*/ 786190 h 1173238"/>
              <a:gd name="connsiteX2" fmla="*/ 641048 w 1850572"/>
              <a:gd name="connsiteY2" fmla="*/ 435428 h 1173238"/>
              <a:gd name="connsiteX3" fmla="*/ 991810 w 1850572"/>
              <a:gd name="connsiteY3" fmla="*/ 241904 h 1173238"/>
              <a:gd name="connsiteX4" fmla="*/ 1318381 w 1850572"/>
              <a:gd name="connsiteY4" fmla="*/ 96762 h 1173238"/>
              <a:gd name="connsiteX5" fmla="*/ 1681238 w 1850572"/>
              <a:gd name="connsiteY5" fmla="*/ 24190 h 1173238"/>
              <a:gd name="connsiteX6" fmla="*/ 1850572 w 1850572"/>
              <a:gd name="connsiteY6" fmla="*/ 0 h 117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0572" h="1173238">
                <a:moveTo>
                  <a:pt x="0" y="1173238"/>
                </a:moveTo>
                <a:cubicBezTo>
                  <a:pt x="73579" y="1041198"/>
                  <a:pt x="147159" y="909158"/>
                  <a:pt x="254000" y="786190"/>
                </a:cubicBezTo>
                <a:cubicBezTo>
                  <a:pt x="360841" y="663222"/>
                  <a:pt x="518080" y="526142"/>
                  <a:pt x="641048" y="435428"/>
                </a:cubicBezTo>
                <a:cubicBezTo>
                  <a:pt x="764016" y="344714"/>
                  <a:pt x="878921" y="298348"/>
                  <a:pt x="991810" y="241904"/>
                </a:cubicBezTo>
                <a:cubicBezTo>
                  <a:pt x="1104699" y="185460"/>
                  <a:pt x="1203476" y="133048"/>
                  <a:pt x="1318381" y="96762"/>
                </a:cubicBezTo>
                <a:cubicBezTo>
                  <a:pt x="1433286" y="60476"/>
                  <a:pt x="1592540" y="40317"/>
                  <a:pt x="1681238" y="24190"/>
                </a:cubicBezTo>
                <a:cubicBezTo>
                  <a:pt x="1769936" y="8063"/>
                  <a:pt x="1850572" y="0"/>
                  <a:pt x="1850572" y="0"/>
                </a:cubicBezTo>
              </a:path>
            </a:pathLst>
          </a:custGeom>
          <a:ln w="57150" cmpd="sng">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grpSp>
        <p:nvGrpSpPr>
          <p:cNvPr id="82" name="Grouper 81"/>
          <p:cNvGrpSpPr/>
          <p:nvPr/>
        </p:nvGrpSpPr>
        <p:grpSpPr>
          <a:xfrm>
            <a:off x="1428188" y="2828194"/>
            <a:ext cx="675557" cy="359073"/>
            <a:chOff x="907293" y="2823213"/>
            <a:chExt cx="675557" cy="359073"/>
          </a:xfrm>
        </p:grpSpPr>
        <p:sp>
          <p:nvSpPr>
            <p:cNvPr id="80" name="Rectangle 79"/>
            <p:cNvSpPr/>
            <p:nvPr/>
          </p:nvSpPr>
          <p:spPr>
            <a:xfrm>
              <a:off x="907293" y="2823213"/>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q ?</a:t>
              </a:r>
            </a:p>
          </p:txBody>
        </p:sp>
        <p:sp>
          <p:nvSpPr>
            <p:cNvPr id="81" name="Ellipse 80"/>
            <p:cNvSpPr>
              <a:spLocks noChangeAspect="1"/>
            </p:cNvSpPr>
            <p:nvPr/>
          </p:nvSpPr>
          <p:spPr>
            <a:xfrm>
              <a:off x="1049201" y="2837362"/>
              <a:ext cx="47538" cy="45720"/>
            </a:xfrm>
            <a:prstGeom prst="ellips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grpSp>
      <p:sp>
        <p:nvSpPr>
          <p:cNvPr id="84" name="Rectangle 83"/>
          <p:cNvSpPr/>
          <p:nvPr/>
        </p:nvSpPr>
        <p:spPr>
          <a:xfrm>
            <a:off x="5800816" y="3352616"/>
            <a:ext cx="300082" cy="369332"/>
          </a:xfrm>
          <a:prstGeom prst="rect">
            <a:avLst/>
          </a:prstGeom>
        </p:spPr>
        <p:txBody>
          <a:bodyPr wrap="none">
            <a:spAutoFit/>
          </a:bodyPr>
          <a:lstStyle/>
          <a:p>
            <a:r>
              <a:rPr lang="el-GR"/>
              <a:t>ν</a:t>
            </a:r>
            <a:endParaRPr lang="fr-FR"/>
          </a:p>
        </p:txBody>
      </p:sp>
      <p:sp>
        <p:nvSpPr>
          <p:cNvPr id="85" name="Rectangle 84"/>
          <p:cNvSpPr/>
          <p:nvPr/>
        </p:nvSpPr>
        <p:spPr>
          <a:xfrm>
            <a:off x="1937474" y="2045912"/>
            <a:ext cx="1103419" cy="629916"/>
          </a:xfrm>
          <a:prstGeom prst="rect">
            <a:avLst/>
          </a:prstGeom>
        </p:spPr>
        <p:txBody>
          <a:bodyPr wrap="square">
            <a:spAutoFit/>
          </a:bodyPr>
          <a:lstStyle/>
          <a:p>
            <a:pPr lvl="0" algn="ctr">
              <a:lnSpc>
                <a:spcPct val="110000"/>
              </a:lnSpc>
              <a:buSzPct val="100000"/>
            </a:pPr>
            <a:r>
              <a:rPr lang="en-US" sz="1600">
                <a:solidFill>
                  <a:srgbClr val="000000"/>
                </a:solidFill>
                <a:latin typeface="Geneva"/>
                <a:cs typeface="Geneva"/>
              </a:rPr>
              <a:t>le vent canalise</a:t>
            </a:r>
          </a:p>
        </p:txBody>
      </p:sp>
      <p:sp>
        <p:nvSpPr>
          <p:cNvPr id="86" name="Rectangle 85"/>
          <p:cNvSpPr/>
          <p:nvPr/>
        </p:nvSpPr>
        <p:spPr>
          <a:xfrm>
            <a:off x="6100898" y="2059824"/>
            <a:ext cx="1307774" cy="629916"/>
          </a:xfrm>
          <a:prstGeom prst="rect">
            <a:avLst/>
          </a:prstGeom>
        </p:spPr>
        <p:txBody>
          <a:bodyPr wrap="square">
            <a:spAutoFit/>
          </a:bodyPr>
          <a:lstStyle/>
          <a:p>
            <a:pPr lvl="0" algn="ctr">
              <a:lnSpc>
                <a:spcPct val="110000"/>
              </a:lnSpc>
              <a:buSzPct val="100000"/>
            </a:pPr>
            <a:r>
              <a:rPr lang="en-US" sz="1600">
                <a:solidFill>
                  <a:srgbClr val="000000"/>
                </a:solidFill>
                <a:latin typeface="Geneva"/>
                <a:cs typeface="Geneva"/>
              </a:rPr>
              <a:t>le jet doit percer</a:t>
            </a:r>
          </a:p>
        </p:txBody>
      </p:sp>
      <p:sp>
        <p:nvSpPr>
          <p:cNvPr id="87" name="Forme libre 86"/>
          <p:cNvSpPr>
            <a:spLocks noChangeAspect="1"/>
          </p:cNvSpPr>
          <p:nvPr/>
        </p:nvSpPr>
        <p:spPr>
          <a:xfrm>
            <a:off x="6669283" y="4209131"/>
            <a:ext cx="412400" cy="411480"/>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88" name="Forme libre 87"/>
          <p:cNvSpPr/>
          <p:nvPr/>
        </p:nvSpPr>
        <p:spPr>
          <a:xfrm rot="10800000" flipH="1">
            <a:off x="4433205" y="1475618"/>
            <a:ext cx="408820" cy="410775"/>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89" name="Forme libre 88"/>
          <p:cNvSpPr>
            <a:spLocks noChangeAspect="1"/>
          </p:cNvSpPr>
          <p:nvPr/>
        </p:nvSpPr>
        <p:spPr>
          <a:xfrm rot="10395039">
            <a:off x="1843426" y="1603344"/>
            <a:ext cx="412400" cy="411480"/>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90" name="Rectangle 89"/>
          <p:cNvSpPr/>
          <p:nvPr/>
        </p:nvSpPr>
        <p:spPr>
          <a:xfrm>
            <a:off x="4952740" y="1087145"/>
            <a:ext cx="2730802" cy="675057"/>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Sursaut gamma court</a:t>
            </a:r>
          </a:p>
          <a:p>
            <a:pPr lvl="0">
              <a:lnSpc>
                <a:spcPct val="120000"/>
              </a:lnSpc>
              <a:buSzPct val="100000"/>
            </a:pPr>
            <a:r>
              <a:rPr lang="en-US" sz="1600">
                <a:solidFill>
                  <a:srgbClr val="000000"/>
                </a:solidFill>
                <a:latin typeface="Geneva"/>
                <a:cs typeface="Geneva"/>
              </a:rPr>
              <a:t>Rémanence</a:t>
            </a:r>
          </a:p>
        </p:txBody>
      </p:sp>
      <p:sp>
        <p:nvSpPr>
          <p:cNvPr id="91" name="Rectangle 90"/>
          <p:cNvSpPr/>
          <p:nvPr/>
        </p:nvSpPr>
        <p:spPr>
          <a:xfrm>
            <a:off x="193431" y="1401675"/>
            <a:ext cx="2730802" cy="379591"/>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Kilonova bleue</a:t>
            </a:r>
          </a:p>
        </p:txBody>
      </p:sp>
      <p:sp>
        <p:nvSpPr>
          <p:cNvPr id="92" name="Rectangle 91"/>
          <p:cNvSpPr/>
          <p:nvPr/>
        </p:nvSpPr>
        <p:spPr>
          <a:xfrm>
            <a:off x="7169540" y="4387414"/>
            <a:ext cx="2730802" cy="379591"/>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Kilonova rouge</a:t>
            </a:r>
          </a:p>
        </p:txBody>
      </p:sp>
      <p:grpSp>
        <p:nvGrpSpPr>
          <p:cNvPr id="99" name="Grouper 98"/>
          <p:cNvGrpSpPr/>
          <p:nvPr/>
        </p:nvGrpSpPr>
        <p:grpSpPr>
          <a:xfrm>
            <a:off x="3816652" y="2863148"/>
            <a:ext cx="803622" cy="400154"/>
            <a:chOff x="3629583" y="2728380"/>
            <a:chExt cx="803622" cy="400154"/>
          </a:xfrm>
        </p:grpSpPr>
        <p:sp>
          <p:nvSpPr>
            <p:cNvPr id="94" name="Rectangle 93"/>
            <p:cNvSpPr/>
            <p:nvPr/>
          </p:nvSpPr>
          <p:spPr>
            <a:xfrm>
              <a:off x="3629583" y="2769461"/>
              <a:ext cx="803622"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B     ?</a:t>
              </a:r>
            </a:p>
          </p:txBody>
        </p:sp>
        <p:cxnSp>
          <p:nvCxnSpPr>
            <p:cNvPr id="95" name="Connecteur droit 94"/>
            <p:cNvCxnSpPr/>
            <p:nvPr/>
          </p:nvCxnSpPr>
          <p:spPr>
            <a:xfrm>
              <a:off x="3695848" y="2813004"/>
              <a:ext cx="210149" cy="0"/>
            </a:xfrm>
            <a:prstGeom prst="line">
              <a:avLst/>
            </a:prstGeom>
            <a:ln>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nvGrpSpPr>
            <p:cNvPr id="98" name="Grouper 97"/>
            <p:cNvGrpSpPr/>
            <p:nvPr/>
          </p:nvGrpSpPr>
          <p:grpSpPr>
            <a:xfrm>
              <a:off x="3891038" y="2728380"/>
              <a:ext cx="297543" cy="378655"/>
              <a:chOff x="7632095" y="1750107"/>
              <a:chExt cx="297543" cy="378655"/>
            </a:xfrm>
          </p:grpSpPr>
          <p:sp>
            <p:nvSpPr>
              <p:cNvPr id="96" name="Forme libre 95"/>
              <p:cNvSpPr/>
              <p:nvPr/>
            </p:nvSpPr>
            <p:spPr>
              <a:xfrm>
                <a:off x="7632095" y="1762202"/>
                <a:ext cx="145143" cy="366560"/>
              </a:xfrm>
              <a:custGeom>
                <a:avLst/>
                <a:gdLst>
                  <a:gd name="connsiteX0" fmla="*/ 0 w 474974"/>
                  <a:gd name="connsiteY0" fmla="*/ 0 h 907143"/>
                  <a:gd name="connsiteX1" fmla="*/ 399143 w 474974"/>
                  <a:gd name="connsiteY1" fmla="*/ 290286 h 907143"/>
                  <a:gd name="connsiteX2" fmla="*/ 447524 w 474974"/>
                  <a:gd name="connsiteY2" fmla="*/ 604762 h 907143"/>
                  <a:gd name="connsiteX3" fmla="*/ 84667 w 474974"/>
                  <a:gd name="connsiteY3" fmla="*/ 907143 h 907143"/>
                </a:gdLst>
                <a:ahLst/>
                <a:cxnLst>
                  <a:cxn ang="0">
                    <a:pos x="connsiteX0" y="connsiteY0"/>
                  </a:cxn>
                  <a:cxn ang="0">
                    <a:pos x="connsiteX1" y="connsiteY1"/>
                  </a:cxn>
                  <a:cxn ang="0">
                    <a:pos x="connsiteX2" y="connsiteY2"/>
                  </a:cxn>
                  <a:cxn ang="0">
                    <a:pos x="connsiteX3" y="connsiteY3"/>
                  </a:cxn>
                </a:cxnLst>
                <a:rect l="l" t="t" r="r" b="b"/>
                <a:pathLst>
                  <a:path w="474974" h="907143">
                    <a:moveTo>
                      <a:pt x="0" y="0"/>
                    </a:moveTo>
                    <a:cubicBezTo>
                      <a:pt x="162278" y="94746"/>
                      <a:pt x="324556" y="189492"/>
                      <a:pt x="399143" y="290286"/>
                    </a:cubicBezTo>
                    <a:cubicBezTo>
                      <a:pt x="473730" y="391080"/>
                      <a:pt x="499937" y="501952"/>
                      <a:pt x="447524" y="604762"/>
                    </a:cubicBezTo>
                    <a:cubicBezTo>
                      <a:pt x="395111" y="707572"/>
                      <a:pt x="84667" y="907143"/>
                      <a:pt x="84667" y="907143"/>
                    </a:cubicBezTo>
                  </a:path>
                </a:pathLst>
              </a:cu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97" name="Forme libre 96"/>
              <p:cNvSpPr/>
              <p:nvPr/>
            </p:nvSpPr>
            <p:spPr>
              <a:xfrm flipH="1">
                <a:off x="7784495" y="1750107"/>
                <a:ext cx="145143" cy="366560"/>
              </a:xfrm>
              <a:custGeom>
                <a:avLst/>
                <a:gdLst>
                  <a:gd name="connsiteX0" fmla="*/ 0 w 474974"/>
                  <a:gd name="connsiteY0" fmla="*/ 0 h 907143"/>
                  <a:gd name="connsiteX1" fmla="*/ 399143 w 474974"/>
                  <a:gd name="connsiteY1" fmla="*/ 290286 h 907143"/>
                  <a:gd name="connsiteX2" fmla="*/ 447524 w 474974"/>
                  <a:gd name="connsiteY2" fmla="*/ 604762 h 907143"/>
                  <a:gd name="connsiteX3" fmla="*/ 84667 w 474974"/>
                  <a:gd name="connsiteY3" fmla="*/ 907143 h 907143"/>
                </a:gdLst>
                <a:ahLst/>
                <a:cxnLst>
                  <a:cxn ang="0">
                    <a:pos x="connsiteX0" y="connsiteY0"/>
                  </a:cxn>
                  <a:cxn ang="0">
                    <a:pos x="connsiteX1" y="connsiteY1"/>
                  </a:cxn>
                  <a:cxn ang="0">
                    <a:pos x="connsiteX2" y="connsiteY2"/>
                  </a:cxn>
                  <a:cxn ang="0">
                    <a:pos x="connsiteX3" y="connsiteY3"/>
                  </a:cxn>
                </a:cxnLst>
                <a:rect l="l" t="t" r="r" b="b"/>
                <a:pathLst>
                  <a:path w="474974" h="907143">
                    <a:moveTo>
                      <a:pt x="0" y="0"/>
                    </a:moveTo>
                    <a:cubicBezTo>
                      <a:pt x="162278" y="94746"/>
                      <a:pt x="324556" y="189492"/>
                      <a:pt x="399143" y="290286"/>
                    </a:cubicBezTo>
                    <a:cubicBezTo>
                      <a:pt x="473730" y="391080"/>
                      <a:pt x="499937" y="501952"/>
                      <a:pt x="447524" y="604762"/>
                    </a:cubicBezTo>
                    <a:cubicBezTo>
                      <a:pt x="395111" y="707572"/>
                      <a:pt x="84667" y="907143"/>
                      <a:pt x="84667" y="907143"/>
                    </a:cubicBezTo>
                  </a:path>
                </a:pathLst>
              </a:cu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grpSp>
      </p:grpSp>
      <p:grpSp>
        <p:nvGrpSpPr>
          <p:cNvPr id="104" name="Grouper 103"/>
          <p:cNvGrpSpPr/>
          <p:nvPr/>
        </p:nvGrpSpPr>
        <p:grpSpPr>
          <a:xfrm>
            <a:off x="4621098" y="2860376"/>
            <a:ext cx="770313" cy="369332"/>
            <a:chOff x="5260659" y="4767005"/>
            <a:chExt cx="770313" cy="369332"/>
          </a:xfrm>
        </p:grpSpPr>
        <p:sp>
          <p:nvSpPr>
            <p:cNvPr id="101" name="Rectangle 100"/>
            <p:cNvSpPr/>
            <p:nvPr/>
          </p:nvSpPr>
          <p:spPr>
            <a:xfrm>
              <a:off x="5260659" y="4767005"/>
              <a:ext cx="770313" cy="369332"/>
            </a:xfrm>
            <a:prstGeom prst="rect">
              <a:avLst/>
            </a:prstGeom>
          </p:spPr>
          <p:txBody>
            <a:bodyPr wrap="none">
              <a:spAutoFit/>
            </a:bodyPr>
            <a:lstStyle/>
            <a:p>
              <a:r>
                <a:rPr lang="el-GR"/>
                <a:t>ν</a:t>
              </a:r>
              <a:r>
                <a:rPr lang="fr-FR"/>
                <a:t> + </a:t>
              </a:r>
              <a:r>
                <a:rPr lang="el-GR"/>
                <a:t>ν</a:t>
              </a:r>
              <a:r>
                <a:rPr lang="fr-FR"/>
                <a:t> ?</a:t>
              </a:r>
            </a:p>
          </p:txBody>
        </p:sp>
        <p:cxnSp>
          <p:nvCxnSpPr>
            <p:cNvPr id="102" name="Connecteur droit 101"/>
            <p:cNvCxnSpPr/>
            <p:nvPr/>
          </p:nvCxnSpPr>
          <p:spPr>
            <a:xfrm flipH="1">
              <a:off x="5621216" y="4851670"/>
              <a:ext cx="191695" cy="1209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106" name="Connecteur droit avec flèche 105"/>
          <p:cNvCxnSpPr/>
          <p:nvPr/>
        </p:nvCxnSpPr>
        <p:spPr>
          <a:xfrm flipV="1">
            <a:off x="4570414" y="2689740"/>
            <a:ext cx="0" cy="721398"/>
          </a:xfrm>
          <a:prstGeom prst="straightConnector1">
            <a:avLst/>
          </a:prstGeom>
          <a:ln w="38100" cmpd="sng">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115" name="Grouper 114"/>
          <p:cNvGrpSpPr/>
          <p:nvPr/>
        </p:nvGrpSpPr>
        <p:grpSpPr>
          <a:xfrm>
            <a:off x="2382762" y="1469442"/>
            <a:ext cx="930487" cy="359073"/>
            <a:chOff x="2431142" y="1481537"/>
            <a:chExt cx="930487" cy="359073"/>
          </a:xfrm>
        </p:grpSpPr>
        <p:pic>
          <p:nvPicPr>
            <p:cNvPr id="110" name="Image 109" descr="eye_ob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2431142" y="1540309"/>
              <a:ext cx="285074" cy="286584"/>
            </a:xfrm>
            <a:prstGeom prst="rect">
              <a:avLst/>
            </a:prstGeom>
          </p:spPr>
        </p:pic>
        <p:sp>
          <p:nvSpPr>
            <p:cNvPr id="112" name="Rectangle 111"/>
            <p:cNvSpPr/>
            <p:nvPr/>
          </p:nvSpPr>
          <p:spPr>
            <a:xfrm>
              <a:off x="2686072" y="1481537"/>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a:t>
              </a:r>
            </a:p>
          </p:txBody>
        </p:sp>
      </p:grpSp>
      <p:grpSp>
        <p:nvGrpSpPr>
          <p:cNvPr id="114" name="Grouper 113"/>
          <p:cNvGrpSpPr/>
          <p:nvPr/>
        </p:nvGrpSpPr>
        <p:grpSpPr>
          <a:xfrm>
            <a:off x="3836117" y="1361753"/>
            <a:ext cx="973238" cy="359073"/>
            <a:chOff x="3690977" y="1385943"/>
            <a:chExt cx="973238" cy="359073"/>
          </a:xfrm>
        </p:grpSpPr>
        <p:pic>
          <p:nvPicPr>
            <p:cNvPr id="111" name="Image 110" descr="eye_ob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0977" y="1434323"/>
              <a:ext cx="291065" cy="292608"/>
            </a:xfrm>
            <a:prstGeom prst="rect">
              <a:avLst/>
            </a:prstGeom>
          </p:spPr>
        </p:pic>
        <p:sp>
          <p:nvSpPr>
            <p:cNvPr id="113" name="Rectangle 112"/>
            <p:cNvSpPr/>
            <p:nvPr/>
          </p:nvSpPr>
          <p:spPr>
            <a:xfrm>
              <a:off x="3988658" y="1385943"/>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a:t>
              </a:r>
            </a:p>
          </p:txBody>
        </p:sp>
      </p:grpSp>
    </p:spTree>
    <p:extLst>
      <p:ext uri="{BB962C8B-B14F-4D97-AF65-F5344CB8AC3E}">
        <p14:creationId xmlns:p14="http://schemas.microsoft.com/office/powerpoint/2010/main" val="306314547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 33" descr="black_hole_jet.jpg"/>
          <p:cNvPicPr>
            <a:picLocks noChangeAspect="1"/>
          </p:cNvPicPr>
          <p:nvPr/>
        </p:nvPicPr>
        <p:blipFill rotWithShape="1">
          <a:blip r:embed="rId3">
            <a:extLst>
              <a:ext uri="{28A0092B-C50C-407E-A947-70E740481C1C}">
                <a14:useLocalDpi xmlns:a14="http://schemas.microsoft.com/office/drawing/2010/main" val="0"/>
              </a:ext>
            </a:extLst>
          </a:blip>
          <a:srcRect r="20653"/>
          <a:stretch/>
        </p:blipFill>
        <p:spPr>
          <a:xfrm rot="16200000">
            <a:off x="2594905" y="4475546"/>
            <a:ext cx="2541420" cy="1801909"/>
          </a:xfrm>
          <a:prstGeom prst="rect">
            <a:avLst/>
          </a:prstGeom>
          <a:ln>
            <a:noFill/>
          </a:ln>
          <a:effectLst>
            <a:outerShdw blurRad="190500" algn="tl" rotWithShape="0">
              <a:srgbClr val="000000">
                <a:alpha val="70000"/>
              </a:srgbClr>
            </a:outerShdw>
          </a:effectLst>
        </p:spPr>
      </p:pic>
      <p:grpSp>
        <p:nvGrpSpPr>
          <p:cNvPr id="32" name="Grouper 31"/>
          <p:cNvGrpSpPr/>
          <p:nvPr/>
        </p:nvGrpSpPr>
        <p:grpSpPr>
          <a:xfrm>
            <a:off x="8276397" y="2543667"/>
            <a:ext cx="904792" cy="3701561"/>
            <a:chOff x="4637616" y="2904513"/>
            <a:chExt cx="904792" cy="3701561"/>
          </a:xfrm>
        </p:grpSpPr>
        <p:pic>
          <p:nvPicPr>
            <p:cNvPr id="30" name="Image 29" descr="wind_snapsho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15435" y="4526694"/>
              <a:ext cx="3701561" cy="457200"/>
            </a:xfrm>
            <a:prstGeom prst="rect">
              <a:avLst/>
            </a:prstGeom>
          </p:spPr>
        </p:pic>
        <p:pic>
          <p:nvPicPr>
            <p:cNvPr id="31" name="Image 30" descr="wind_snapsho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463027" y="4526694"/>
              <a:ext cx="3701561" cy="457200"/>
            </a:xfrm>
            <a:prstGeom prst="rect">
              <a:avLst/>
            </a:prstGeom>
          </p:spPr>
        </p:pic>
      </p:grpSp>
      <p:pic>
        <p:nvPicPr>
          <p:cNvPr id="27" name="Image 26" descr="star.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7233550" y="4721836"/>
            <a:ext cx="461859" cy="3388892"/>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Binaires X de forte masse – Contexte astrophysique &amp; cosmologique</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9" name="Rounded Rectangle 39"/>
          <p:cNvSpPr/>
          <p:nvPr/>
        </p:nvSpPr>
        <p:spPr>
          <a:xfrm>
            <a:off x="6386879" y="749308"/>
            <a:ext cx="2636837"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Ondes gravitationnelles</a:t>
            </a:r>
            <a:endParaRPr lang="en-US" sz="1600" b="1" cap="small" dirty="0">
              <a:solidFill>
                <a:srgbClr val="000000"/>
              </a:solidFill>
              <a:latin typeface="Geneva"/>
              <a:cs typeface="Geneva"/>
            </a:endParaRPr>
          </a:p>
        </p:txBody>
      </p:sp>
      <p:sp>
        <p:nvSpPr>
          <p:cNvPr id="10" name="Rounded Rectangle 39"/>
          <p:cNvSpPr/>
          <p:nvPr/>
        </p:nvSpPr>
        <p:spPr>
          <a:xfrm>
            <a:off x="1538883" y="726829"/>
            <a:ext cx="2098383"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Objets Compacts</a:t>
            </a:r>
          </a:p>
        </p:txBody>
      </p:sp>
      <p:sp>
        <p:nvSpPr>
          <p:cNvPr id="13" name="Rectangle 12"/>
          <p:cNvSpPr/>
          <p:nvPr/>
        </p:nvSpPr>
        <p:spPr>
          <a:xfrm>
            <a:off x="6364166" y="1152606"/>
            <a:ext cx="2793794" cy="830997"/>
          </a:xfrm>
          <a:prstGeom prst="rect">
            <a:avLst/>
          </a:prstGeom>
        </p:spPr>
        <p:txBody>
          <a:bodyPr wrap="square">
            <a:spAutoFit/>
          </a:bodyPr>
          <a:lstStyle/>
          <a:p>
            <a:pPr marL="171450" lvl="0" indent="-171450">
              <a:buSzPct val="100000"/>
              <a:buBlip>
                <a:blip r:embed="rId6"/>
              </a:buBlip>
            </a:pPr>
            <a:r>
              <a:rPr lang="en-US" sz="1600" b="1">
                <a:solidFill>
                  <a:srgbClr val="000000"/>
                </a:solidFill>
                <a:latin typeface="Geneva"/>
                <a:cs typeface="Geneva"/>
              </a:rPr>
              <a:t> progéniteurs? </a:t>
            </a:r>
          </a:p>
          <a:p>
            <a:pPr marL="171450" lvl="0" indent="-171450">
              <a:buSzPct val="100000"/>
              <a:buBlip>
                <a:blip r:embed="rId6"/>
              </a:buBlip>
            </a:pPr>
            <a:r>
              <a:rPr lang="en-US" sz="1600">
                <a:solidFill>
                  <a:srgbClr val="000000"/>
                </a:solidFill>
                <a:latin typeface="Geneva"/>
                <a:cs typeface="Geneva"/>
              </a:rPr>
              <a:t> taux de coalescence</a:t>
            </a:r>
          </a:p>
          <a:p>
            <a:pPr marL="171450" lvl="0" indent="-171450">
              <a:buSzPct val="100000"/>
              <a:buBlip>
                <a:blip r:embed="rId6"/>
              </a:buBlip>
            </a:pPr>
            <a:r>
              <a:rPr lang="en-US" sz="1600">
                <a:solidFill>
                  <a:srgbClr val="000000"/>
                </a:solidFill>
                <a:latin typeface="Geneva"/>
                <a:cs typeface="Geneva"/>
              </a:rPr>
              <a:t> conditions</a:t>
            </a:r>
          </a:p>
        </p:txBody>
      </p:sp>
      <p:sp>
        <p:nvSpPr>
          <p:cNvPr id="15" name="Rectangle 14"/>
          <p:cNvSpPr/>
          <p:nvPr/>
        </p:nvSpPr>
        <p:spPr>
          <a:xfrm>
            <a:off x="1501044" y="1201803"/>
            <a:ext cx="4580745" cy="1938992"/>
          </a:xfrm>
          <a:prstGeom prst="rect">
            <a:avLst/>
          </a:prstGeom>
        </p:spPr>
        <p:txBody>
          <a:bodyPr wrap="square">
            <a:spAutoFit/>
          </a:bodyPr>
          <a:lstStyle/>
          <a:p>
            <a:pPr lvl="0">
              <a:buSzPct val="100000"/>
            </a:pPr>
            <a:r>
              <a:rPr lang="en-US" sz="1600">
                <a:solidFill>
                  <a:srgbClr val="000000"/>
                </a:solidFill>
                <a:latin typeface="Geneva"/>
                <a:cs typeface="Geneva"/>
              </a:rPr>
              <a:t>Étoiles à neutrons</a:t>
            </a:r>
          </a:p>
          <a:p>
            <a:pPr marL="171450" lvl="0" indent="-171450">
              <a:buSzPct val="100000"/>
              <a:buBlip>
                <a:blip r:embed="rId6"/>
              </a:buBlip>
            </a:pPr>
            <a:r>
              <a:rPr lang="en-US" sz="1600" b="1">
                <a:solidFill>
                  <a:srgbClr val="000000"/>
                </a:solidFill>
                <a:latin typeface="Geneva"/>
                <a:cs typeface="Geneva"/>
              </a:rPr>
              <a:t> équation d’état</a:t>
            </a:r>
          </a:p>
          <a:p>
            <a:pPr marL="171450" lvl="0" indent="-171450">
              <a:buSzPct val="100000"/>
              <a:buBlip>
                <a:blip r:embed="rId6"/>
              </a:buBlip>
            </a:pPr>
            <a:r>
              <a:rPr lang="en-US" sz="1600">
                <a:solidFill>
                  <a:srgbClr val="000000"/>
                </a:solidFill>
                <a:latin typeface="Geneva"/>
                <a:cs typeface="Geneva"/>
              </a:rPr>
              <a:t> champ magnétique</a:t>
            </a:r>
          </a:p>
          <a:p>
            <a:pPr marL="171450" lvl="0" indent="-171450">
              <a:buSzPct val="100000"/>
              <a:buBlip>
                <a:blip r:embed="rId6"/>
              </a:buBlip>
            </a:pPr>
            <a:r>
              <a:rPr lang="en-US" sz="1600">
                <a:solidFill>
                  <a:srgbClr val="000000"/>
                </a:solidFill>
                <a:latin typeface="Geneva"/>
                <a:cs typeface="Geneva"/>
              </a:rPr>
              <a:t> structure</a:t>
            </a:r>
            <a:endParaRPr lang="en-US" sz="800">
              <a:solidFill>
                <a:srgbClr val="000000"/>
              </a:solidFill>
              <a:latin typeface="Geneva"/>
              <a:cs typeface="Geneva"/>
            </a:endParaRPr>
          </a:p>
          <a:p>
            <a:pPr lvl="0">
              <a:lnSpc>
                <a:spcPct val="50000"/>
              </a:lnSpc>
              <a:buSzPct val="100000"/>
            </a:pPr>
            <a:endParaRPr lang="en-US" sz="1600">
              <a:solidFill>
                <a:srgbClr val="000000"/>
              </a:solidFill>
              <a:latin typeface="Geneva"/>
              <a:cs typeface="Geneva"/>
            </a:endParaRPr>
          </a:p>
          <a:p>
            <a:pPr lvl="0">
              <a:buSzPct val="100000"/>
            </a:pPr>
            <a:r>
              <a:rPr lang="en-US" sz="1600">
                <a:solidFill>
                  <a:srgbClr val="000000"/>
                </a:solidFill>
                <a:latin typeface="Geneva"/>
                <a:cs typeface="Geneva"/>
              </a:rPr>
              <a:t>Trous noirs</a:t>
            </a:r>
          </a:p>
          <a:p>
            <a:pPr marL="171450" lvl="0" indent="-171450">
              <a:buSzPct val="100000"/>
              <a:buBlip>
                <a:blip r:embed="rId6"/>
              </a:buBlip>
            </a:pPr>
            <a:r>
              <a:rPr lang="en-US" sz="1600">
                <a:solidFill>
                  <a:srgbClr val="000000"/>
                </a:solidFill>
                <a:latin typeface="Geneva"/>
                <a:cs typeface="Geneva"/>
              </a:rPr>
              <a:t> formation</a:t>
            </a:r>
            <a:endParaRPr lang="en-US" sz="800">
              <a:solidFill>
                <a:srgbClr val="000000"/>
              </a:solidFill>
              <a:latin typeface="Geneva"/>
              <a:cs typeface="Geneva"/>
            </a:endParaRPr>
          </a:p>
          <a:p>
            <a:pPr lvl="0">
              <a:buSzPct val="100000"/>
            </a:pPr>
            <a:endParaRPr lang="en-US" sz="1600">
              <a:solidFill>
                <a:srgbClr val="000000"/>
              </a:solidFill>
              <a:latin typeface="Geneva"/>
              <a:cs typeface="Geneva"/>
            </a:endParaRPr>
          </a:p>
        </p:txBody>
      </p:sp>
      <p:grpSp>
        <p:nvGrpSpPr>
          <p:cNvPr id="4" name="Grouper 3"/>
          <p:cNvGrpSpPr/>
          <p:nvPr/>
        </p:nvGrpSpPr>
        <p:grpSpPr>
          <a:xfrm>
            <a:off x="3797822" y="725467"/>
            <a:ext cx="2477309" cy="1677605"/>
            <a:chOff x="3872898" y="725467"/>
            <a:chExt cx="2477309" cy="1677605"/>
          </a:xfrm>
        </p:grpSpPr>
        <p:pic>
          <p:nvPicPr>
            <p:cNvPr id="3" name="Image 2" descr="Virgo.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40690" y="749308"/>
              <a:ext cx="2409517" cy="1653764"/>
            </a:xfrm>
            <a:prstGeom prst="rect">
              <a:avLst/>
            </a:prstGeom>
            <a:ln>
              <a:noFill/>
            </a:ln>
            <a:effectLst>
              <a:outerShdw blurRad="190500" algn="tl" rotWithShape="0">
                <a:srgbClr val="000000">
                  <a:alpha val="70000"/>
                </a:srgbClr>
              </a:outerShdw>
            </a:effectLst>
          </p:spPr>
        </p:pic>
        <p:sp>
          <p:nvSpPr>
            <p:cNvPr id="16" name="Rectangle 15"/>
            <p:cNvSpPr/>
            <p:nvPr/>
          </p:nvSpPr>
          <p:spPr>
            <a:xfrm>
              <a:off x="3872898" y="725467"/>
              <a:ext cx="1296993" cy="215444"/>
            </a:xfrm>
            <a:prstGeom prst="rect">
              <a:avLst/>
            </a:prstGeom>
          </p:spPr>
          <p:txBody>
            <a:bodyPr wrap="square">
              <a:spAutoFit/>
            </a:bodyPr>
            <a:lstStyle/>
            <a:p>
              <a:pPr lvl="0">
                <a:buSzPct val="100000"/>
              </a:pPr>
              <a:r>
                <a:rPr lang="en-US" sz="800" i="1">
                  <a:solidFill>
                    <a:schemeClr val="bg1"/>
                  </a:solidFill>
                  <a:latin typeface="Geneva"/>
                  <a:cs typeface="Geneva"/>
                </a:rPr>
                <a:t>Virgo interferometer</a:t>
              </a:r>
            </a:p>
          </p:txBody>
        </p:sp>
      </p:grpSp>
      <p:pic>
        <p:nvPicPr>
          <p:cNvPr id="5" name="Image 4" descr="NS.jpg"/>
          <p:cNvPicPr>
            <a:picLocks noChangeAspect="1"/>
          </p:cNvPicPr>
          <p:nvPr/>
        </p:nvPicPr>
        <p:blipFill rotWithShape="1">
          <a:blip r:embed="rId8">
            <a:extLst>
              <a:ext uri="{28A0092B-C50C-407E-A947-70E740481C1C}">
                <a14:useLocalDpi xmlns:a14="http://schemas.microsoft.com/office/drawing/2010/main" val="0"/>
              </a:ext>
            </a:extLst>
          </a:blip>
          <a:srcRect l="30375" t="7018" r="35875"/>
          <a:stretch/>
        </p:blipFill>
        <p:spPr>
          <a:xfrm>
            <a:off x="86856" y="725808"/>
            <a:ext cx="1353128" cy="2096942"/>
          </a:xfrm>
          <a:prstGeom prst="rect">
            <a:avLst/>
          </a:prstGeom>
          <a:ln>
            <a:noFill/>
          </a:ln>
          <a:effectLst>
            <a:outerShdw blurRad="190500" algn="tl" rotWithShape="0">
              <a:srgbClr val="000000">
                <a:alpha val="70000"/>
              </a:srgbClr>
            </a:outerShdw>
          </a:effectLst>
        </p:spPr>
      </p:pic>
      <p:grpSp>
        <p:nvGrpSpPr>
          <p:cNvPr id="35" name="Grouper 34"/>
          <p:cNvGrpSpPr/>
          <p:nvPr/>
        </p:nvGrpSpPr>
        <p:grpSpPr>
          <a:xfrm>
            <a:off x="2372399" y="2876124"/>
            <a:ext cx="5568343" cy="1168613"/>
            <a:chOff x="2372399" y="2998234"/>
            <a:chExt cx="5568343" cy="1168613"/>
          </a:xfrm>
        </p:grpSpPr>
        <p:sp>
          <p:nvSpPr>
            <p:cNvPr id="17" name="Rectangle 16"/>
            <p:cNvSpPr/>
            <p:nvPr/>
          </p:nvSpPr>
          <p:spPr>
            <a:xfrm>
              <a:off x="2372399" y="2998234"/>
              <a:ext cx="4307940" cy="1001813"/>
            </a:xfrm>
            <a:prstGeom prst="rect">
              <a:avLst/>
            </a:prstGeom>
          </p:spPr>
          <p:txBody>
            <a:bodyPr wrap="none">
              <a:spAutoFit/>
            </a:bodyPr>
            <a:lstStyle/>
            <a:p>
              <a:pPr lvl="0" algn="ctr">
                <a:lnSpc>
                  <a:spcPct val="110000"/>
                </a:lnSpc>
                <a:buSzPct val="100000"/>
              </a:pPr>
              <a:r>
                <a:rPr lang="en-US" b="1" i="1" dirty="0">
                  <a:solidFill>
                    <a:srgbClr val="000000"/>
                  </a:solidFill>
                  <a:latin typeface="Geneva"/>
                  <a:cs typeface="Geneva"/>
                </a:rPr>
                <a:t>La majorité des étoiles massives</a:t>
              </a:r>
            </a:p>
            <a:p>
              <a:pPr lvl="0" algn="ctr">
                <a:lnSpc>
                  <a:spcPct val="110000"/>
                </a:lnSpc>
                <a:buSzPct val="100000"/>
              </a:pPr>
              <a:r>
                <a:rPr lang="en-US" b="1" i="1" dirty="0">
                  <a:solidFill>
                    <a:srgbClr val="000000"/>
                  </a:solidFill>
                  <a:latin typeface="Geneva"/>
                  <a:cs typeface="Geneva"/>
                </a:rPr>
                <a:t>a au moins un compagnon </a:t>
              </a:r>
            </a:p>
            <a:p>
              <a:pPr lvl="0" algn="ctr">
                <a:lnSpc>
                  <a:spcPct val="110000"/>
                </a:lnSpc>
                <a:buSzPct val="100000"/>
              </a:pPr>
              <a:r>
                <a:rPr lang="en-US" b="1" i="1" dirty="0">
                  <a:solidFill>
                    <a:srgbClr val="000000"/>
                  </a:solidFill>
                  <a:latin typeface="Geneva"/>
                  <a:cs typeface="Geneva"/>
                </a:rPr>
                <a:t>dont la présence impacte l’évolution</a:t>
              </a:r>
            </a:p>
          </p:txBody>
        </p:sp>
        <p:sp>
          <p:nvSpPr>
            <p:cNvPr id="20" name="Rectangle 19"/>
            <p:cNvSpPr/>
            <p:nvPr/>
          </p:nvSpPr>
          <p:spPr>
            <a:xfrm>
              <a:off x="5566831" y="3920626"/>
              <a:ext cx="2373911" cy="246221"/>
            </a:xfrm>
            <a:prstGeom prst="rect">
              <a:avLst/>
            </a:prstGeom>
          </p:spPr>
          <p:txBody>
            <a:bodyPr wrap="square">
              <a:spAutoFit/>
            </a:bodyPr>
            <a:lstStyle/>
            <a:p>
              <a:pPr lvl="0">
                <a:buSzPct val="100000"/>
              </a:pPr>
              <a:r>
                <a:rPr lang="en-US" sz="1000" i="1">
                  <a:solidFill>
                    <a:srgbClr val="000000"/>
                  </a:solidFill>
                  <a:latin typeface="Geneva"/>
                  <a:cs typeface="Geneva"/>
                </a:rPr>
                <a:t>Sana+2012</a:t>
              </a:r>
            </a:p>
          </p:txBody>
        </p:sp>
      </p:grpSp>
      <p:grpSp>
        <p:nvGrpSpPr>
          <p:cNvPr id="28" name="Grouper 27"/>
          <p:cNvGrpSpPr/>
          <p:nvPr/>
        </p:nvGrpSpPr>
        <p:grpSpPr>
          <a:xfrm>
            <a:off x="29530" y="4362954"/>
            <a:ext cx="3607736" cy="1475455"/>
            <a:chOff x="74644" y="3522389"/>
            <a:chExt cx="3607736" cy="1475455"/>
          </a:xfrm>
        </p:grpSpPr>
        <p:sp>
          <p:nvSpPr>
            <p:cNvPr id="11" name="Rounded Rectangle 39"/>
            <p:cNvSpPr/>
            <p:nvPr/>
          </p:nvSpPr>
          <p:spPr>
            <a:xfrm>
              <a:off x="97993" y="3522389"/>
              <a:ext cx="17813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Hautes énergies</a:t>
              </a:r>
              <a:endParaRPr lang="en-US" sz="1600" b="1" cap="small" dirty="0">
                <a:solidFill>
                  <a:srgbClr val="000000"/>
                </a:solidFill>
                <a:latin typeface="Geneva"/>
                <a:cs typeface="Geneva"/>
              </a:endParaRPr>
            </a:p>
          </p:txBody>
        </p:sp>
        <p:sp>
          <p:nvSpPr>
            <p:cNvPr id="21" name="Rectangle 20"/>
            <p:cNvSpPr/>
            <p:nvPr/>
          </p:nvSpPr>
          <p:spPr>
            <a:xfrm>
              <a:off x="74644" y="3920626"/>
              <a:ext cx="3607736" cy="1077218"/>
            </a:xfrm>
            <a:prstGeom prst="rect">
              <a:avLst/>
            </a:prstGeom>
          </p:spPr>
          <p:txBody>
            <a:bodyPr wrap="square">
              <a:spAutoFit/>
            </a:bodyPr>
            <a:lstStyle/>
            <a:p>
              <a:pPr marL="171450" lvl="0" indent="-171450">
                <a:buSzPct val="100000"/>
                <a:buBlip>
                  <a:blip r:embed="rId6"/>
                </a:buBlip>
              </a:pPr>
              <a:r>
                <a:rPr lang="en-US" sz="1600">
                  <a:solidFill>
                    <a:srgbClr val="000000"/>
                  </a:solidFill>
                  <a:latin typeface="Geneva"/>
                  <a:cs typeface="Geneva"/>
                </a:rPr>
                <a:t> chocs &amp; jets</a:t>
              </a:r>
            </a:p>
            <a:p>
              <a:pPr marL="171450" lvl="0" indent="-171450">
                <a:buSzPct val="100000"/>
                <a:buBlip>
                  <a:blip r:embed="rId6"/>
                </a:buBlip>
              </a:pPr>
              <a:r>
                <a:rPr lang="en-US" sz="1600">
                  <a:solidFill>
                    <a:srgbClr val="000000"/>
                  </a:solidFill>
                  <a:latin typeface="Geneva"/>
                  <a:cs typeface="Geneva"/>
                </a:rPr>
                <a:t> processus radiatifs</a:t>
              </a:r>
            </a:p>
            <a:p>
              <a:pPr marL="171450" lvl="0" indent="-171450">
                <a:buSzPct val="100000"/>
                <a:buBlip>
                  <a:blip r:embed="rId6"/>
                </a:buBlip>
              </a:pPr>
              <a:r>
                <a:rPr lang="en-US" sz="1600">
                  <a:solidFill>
                    <a:srgbClr val="000000"/>
                  </a:solidFill>
                  <a:latin typeface="Geneva"/>
                  <a:cs typeface="Geneva"/>
                </a:rPr>
                <a:t> reconnection magnétique</a:t>
              </a:r>
            </a:p>
            <a:p>
              <a:pPr marL="171450" lvl="0" indent="-171450">
                <a:buSzPct val="100000"/>
                <a:buBlip>
                  <a:blip r:embed="rId6"/>
                </a:buBlip>
              </a:pPr>
              <a:r>
                <a:rPr lang="en-US" sz="1600">
                  <a:solidFill>
                    <a:srgbClr val="000000"/>
                  </a:solidFill>
                  <a:latin typeface="Geneva"/>
                  <a:cs typeface="Geneva"/>
                </a:rPr>
                <a:t> accélération de particules</a:t>
              </a:r>
            </a:p>
          </p:txBody>
        </p:sp>
      </p:grpSp>
      <p:grpSp>
        <p:nvGrpSpPr>
          <p:cNvPr id="26" name="Grouper 25"/>
          <p:cNvGrpSpPr/>
          <p:nvPr/>
        </p:nvGrpSpPr>
        <p:grpSpPr>
          <a:xfrm>
            <a:off x="5770033" y="4909399"/>
            <a:ext cx="2793794" cy="983013"/>
            <a:chOff x="6386879" y="5068727"/>
            <a:chExt cx="2793794" cy="983013"/>
          </a:xfrm>
        </p:grpSpPr>
        <p:sp>
          <p:nvSpPr>
            <p:cNvPr id="23" name="Rounded Rectangle 39"/>
            <p:cNvSpPr/>
            <p:nvPr/>
          </p:nvSpPr>
          <p:spPr>
            <a:xfrm>
              <a:off x="6386879" y="5068727"/>
              <a:ext cx="2097297"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Évolution stellaire</a:t>
              </a:r>
              <a:endParaRPr lang="en-US" sz="1600" b="1" cap="small" dirty="0">
                <a:solidFill>
                  <a:srgbClr val="000000"/>
                </a:solidFill>
                <a:latin typeface="Geneva"/>
                <a:cs typeface="Geneva"/>
              </a:endParaRPr>
            </a:p>
          </p:txBody>
        </p:sp>
        <p:sp>
          <p:nvSpPr>
            <p:cNvPr id="24" name="Rectangle 23"/>
            <p:cNvSpPr/>
            <p:nvPr/>
          </p:nvSpPr>
          <p:spPr>
            <a:xfrm>
              <a:off x="6386879" y="5466964"/>
              <a:ext cx="2793794" cy="584776"/>
            </a:xfrm>
            <a:prstGeom prst="rect">
              <a:avLst/>
            </a:prstGeom>
          </p:spPr>
          <p:txBody>
            <a:bodyPr wrap="square">
              <a:spAutoFit/>
            </a:bodyPr>
            <a:lstStyle/>
            <a:p>
              <a:pPr marL="171450" lvl="0" indent="-171450">
                <a:buSzPct val="100000"/>
                <a:buBlip>
                  <a:blip r:embed="rId6"/>
                </a:buBlip>
              </a:pPr>
              <a:r>
                <a:rPr lang="en-US" sz="1600">
                  <a:solidFill>
                    <a:srgbClr val="000000"/>
                  </a:solidFill>
                  <a:latin typeface="Geneva"/>
                  <a:cs typeface="Geneva"/>
                </a:rPr>
                <a:t> vents</a:t>
              </a:r>
            </a:p>
            <a:p>
              <a:pPr marL="171450" lvl="0" indent="-171450">
                <a:buSzPct val="100000"/>
                <a:buBlip>
                  <a:blip r:embed="rId6"/>
                </a:buBlip>
              </a:pPr>
              <a:r>
                <a:rPr lang="en-US" sz="1600">
                  <a:solidFill>
                    <a:srgbClr val="000000"/>
                  </a:solidFill>
                  <a:latin typeface="Geneva"/>
                  <a:cs typeface="Geneva"/>
                </a:rPr>
                <a:t> </a:t>
              </a:r>
              <a:r>
                <a:rPr lang="en-US" sz="1600" b="1">
                  <a:solidFill>
                    <a:srgbClr val="000000"/>
                  </a:solidFill>
                  <a:latin typeface="Geneva"/>
                  <a:cs typeface="Geneva"/>
                </a:rPr>
                <a:t>transferts</a:t>
              </a:r>
            </a:p>
          </p:txBody>
        </p:sp>
      </p:grpSp>
      <p:sp>
        <p:nvSpPr>
          <p:cNvPr id="33" name="Rectangle 32"/>
          <p:cNvSpPr/>
          <p:nvPr/>
        </p:nvSpPr>
        <p:spPr>
          <a:xfrm rot="5400000">
            <a:off x="7562909" y="3000737"/>
            <a:ext cx="1278448" cy="246221"/>
          </a:xfrm>
          <a:prstGeom prst="rect">
            <a:avLst/>
          </a:prstGeom>
        </p:spPr>
        <p:txBody>
          <a:bodyPr wrap="square">
            <a:spAutoFit/>
          </a:bodyPr>
          <a:lstStyle/>
          <a:p>
            <a:pPr lvl="0">
              <a:buSzPct val="100000"/>
            </a:pPr>
            <a:r>
              <a:rPr lang="en-US" sz="1000" i="1">
                <a:latin typeface="Geneva"/>
                <a:cs typeface="Geneva"/>
              </a:rPr>
              <a:t>Sundqvist+2017</a:t>
            </a:r>
          </a:p>
        </p:txBody>
      </p:sp>
    </p:spTree>
    <p:extLst>
      <p:ext uri="{BB962C8B-B14F-4D97-AF65-F5344CB8AC3E}">
        <p14:creationId xmlns:p14="http://schemas.microsoft.com/office/powerpoint/2010/main" val="354153375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Binaires X de forte masse – Portrait</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pic>
        <p:nvPicPr>
          <p:cNvPr id="3" name="Image 2" descr="hmxr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3901" y="2406729"/>
            <a:ext cx="6102454" cy="1965810"/>
          </a:xfrm>
          <a:prstGeom prst="rect">
            <a:avLst/>
          </a:prstGeom>
          <a:ln>
            <a:noFill/>
          </a:ln>
          <a:effectLst>
            <a:outerShdw blurRad="190500" algn="tl" rotWithShape="0">
              <a:srgbClr val="000000">
                <a:alpha val="70000"/>
              </a:srgbClr>
            </a:outerShdw>
          </a:effectLst>
        </p:spPr>
      </p:pic>
      <p:cxnSp>
        <p:nvCxnSpPr>
          <p:cNvPr id="5" name="Connecteur droit avec flèche 4"/>
          <p:cNvCxnSpPr/>
          <p:nvPr/>
        </p:nvCxnSpPr>
        <p:spPr>
          <a:xfrm flipV="1">
            <a:off x="4048966" y="1866071"/>
            <a:ext cx="524018" cy="117947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37" name="Grouper 36"/>
          <p:cNvGrpSpPr/>
          <p:nvPr/>
        </p:nvGrpSpPr>
        <p:grpSpPr>
          <a:xfrm>
            <a:off x="4289552" y="696410"/>
            <a:ext cx="5094022" cy="1314034"/>
            <a:chOff x="4908799" y="723432"/>
            <a:chExt cx="5094022" cy="1314034"/>
          </a:xfrm>
        </p:grpSpPr>
        <p:sp>
          <p:nvSpPr>
            <p:cNvPr id="11" name="Rounded Rectangle 39"/>
            <p:cNvSpPr/>
            <p:nvPr/>
          </p:nvSpPr>
          <p:spPr>
            <a:xfrm>
              <a:off x="4908799" y="1163814"/>
              <a:ext cx="1093372" cy="628893"/>
            </a:xfrm>
            <a:prstGeom prst="roundRect">
              <a:avLst>
                <a:gd name="adj" fmla="val 3600"/>
              </a:avLst>
            </a:prstGeom>
            <a:solidFill>
              <a:srgbClr val="FFFDFA"/>
            </a:solidFill>
            <a:ln w="12700" cap="sq" cmpd="sng">
              <a:solidFill>
                <a:srgbClr val="000000"/>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000000"/>
                  </a:solidFill>
                  <a:latin typeface="Geneva"/>
                  <a:cs typeface="Geneva"/>
                </a:rPr>
                <a:t>O</a:t>
              </a:r>
              <a:r>
                <a:rPr lang="en-US" sz="1600" b="1" dirty="0" smtClean="0">
                  <a:solidFill>
                    <a:srgbClr val="000000"/>
                  </a:solidFill>
                  <a:latin typeface="Geneva"/>
                  <a:cs typeface="Geneva"/>
                </a:rPr>
                <a:t>bjet compact</a:t>
              </a:r>
              <a:endParaRPr lang="en-US" sz="1600" b="1" dirty="0">
                <a:solidFill>
                  <a:srgbClr val="000000"/>
                </a:solidFill>
                <a:latin typeface="Geneva"/>
                <a:cs typeface="Geneva"/>
              </a:endParaRPr>
            </a:p>
          </p:txBody>
        </p:sp>
        <p:cxnSp>
          <p:nvCxnSpPr>
            <p:cNvPr id="8" name="Connecteur en angle 7"/>
            <p:cNvCxnSpPr>
              <a:stCxn id="11" idx="3"/>
            </p:cNvCxnSpPr>
            <p:nvPr/>
          </p:nvCxnSpPr>
          <p:spPr>
            <a:xfrm>
              <a:off x="6002171" y="1478261"/>
              <a:ext cx="455248" cy="438795"/>
            </a:xfrm>
            <a:prstGeom prst="bentConnector3">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 name="Connecteur en angle 15"/>
            <p:cNvCxnSpPr>
              <a:stCxn id="11" idx="3"/>
            </p:cNvCxnSpPr>
            <p:nvPr/>
          </p:nvCxnSpPr>
          <p:spPr>
            <a:xfrm flipV="1">
              <a:off x="6002171" y="1066359"/>
              <a:ext cx="455248" cy="411902"/>
            </a:xfrm>
            <a:prstGeom prst="bentConnector3">
              <a:avLst>
                <a:gd name="adj1" fmla="val 50000"/>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sp>
          <p:nvSpPr>
            <p:cNvPr id="35" name="Rectangle 34"/>
            <p:cNvSpPr/>
            <p:nvPr/>
          </p:nvSpPr>
          <p:spPr>
            <a:xfrm>
              <a:off x="6409499" y="723432"/>
              <a:ext cx="3593322" cy="487313"/>
            </a:xfrm>
            <a:prstGeom prst="rect">
              <a:avLst/>
            </a:prstGeom>
          </p:spPr>
          <p:txBody>
            <a:bodyPr wrap="square">
              <a:spAutoFit/>
            </a:bodyPr>
            <a:lstStyle/>
            <a:p>
              <a:pPr lvl="0">
                <a:lnSpc>
                  <a:spcPct val="200000"/>
                </a:lnSpc>
                <a:buSzPct val="100000"/>
              </a:pPr>
              <a:r>
                <a:rPr lang="en-US" sz="1400">
                  <a:solidFill>
                    <a:srgbClr val="000000"/>
                  </a:solidFill>
                  <a:latin typeface="Geneva"/>
                  <a:cs typeface="Geneva"/>
                </a:rPr>
                <a:t>étoile à neutrons (eg Vela X-1)</a:t>
              </a:r>
            </a:p>
          </p:txBody>
        </p:sp>
        <p:sp>
          <p:nvSpPr>
            <p:cNvPr id="36" name="Rectangle 35"/>
            <p:cNvSpPr/>
            <p:nvPr/>
          </p:nvSpPr>
          <p:spPr>
            <a:xfrm>
              <a:off x="6409499" y="1550153"/>
              <a:ext cx="3593322" cy="487313"/>
            </a:xfrm>
            <a:prstGeom prst="rect">
              <a:avLst/>
            </a:prstGeom>
          </p:spPr>
          <p:txBody>
            <a:bodyPr wrap="square">
              <a:spAutoFit/>
            </a:bodyPr>
            <a:lstStyle/>
            <a:p>
              <a:pPr lvl="0">
                <a:lnSpc>
                  <a:spcPct val="200000"/>
                </a:lnSpc>
                <a:buSzPct val="100000"/>
              </a:pPr>
              <a:r>
                <a:rPr lang="en-US" sz="1400">
                  <a:solidFill>
                    <a:srgbClr val="000000"/>
                  </a:solidFill>
                  <a:latin typeface="Geneva"/>
                  <a:cs typeface="Geneva"/>
                </a:rPr>
                <a:t>trou noir (eg Cygnus X-1)</a:t>
              </a:r>
            </a:p>
          </p:txBody>
        </p:sp>
      </p:grpSp>
      <p:sp>
        <p:nvSpPr>
          <p:cNvPr id="43" name="Rounded Rectangle 39"/>
          <p:cNvSpPr/>
          <p:nvPr/>
        </p:nvSpPr>
        <p:spPr>
          <a:xfrm>
            <a:off x="3241306" y="5373000"/>
            <a:ext cx="1997083" cy="453317"/>
          </a:xfrm>
          <a:prstGeom prst="roundRect">
            <a:avLst>
              <a:gd name="adj" fmla="val 3600"/>
            </a:avLst>
          </a:prstGeom>
          <a:solidFill>
            <a:srgbClr val="FFFDFA"/>
          </a:solidFill>
          <a:ln w="12700" cap="sq" cmpd="sng">
            <a:solidFill>
              <a:srgbClr val="000000"/>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000000"/>
                </a:solidFill>
                <a:latin typeface="Geneva"/>
                <a:cs typeface="Geneva"/>
              </a:rPr>
              <a:t>Supergéante O/B </a:t>
            </a:r>
          </a:p>
        </p:txBody>
      </p:sp>
      <p:cxnSp>
        <p:nvCxnSpPr>
          <p:cNvPr id="44" name="Connecteur en angle 43"/>
          <p:cNvCxnSpPr/>
          <p:nvPr/>
        </p:nvCxnSpPr>
        <p:spPr>
          <a:xfrm rot="5400000">
            <a:off x="2856515" y="4877724"/>
            <a:ext cx="534955" cy="275550"/>
          </a:xfrm>
          <a:prstGeom prst="bentConnector3">
            <a:avLst>
              <a:gd name="adj1" fmla="val 50000"/>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5" name="Connecteur en angle 44"/>
          <p:cNvCxnSpPr/>
          <p:nvPr/>
        </p:nvCxnSpPr>
        <p:spPr>
          <a:xfrm rot="16200000" flipH="1">
            <a:off x="3167072" y="4935426"/>
            <a:ext cx="451080" cy="267984"/>
          </a:xfrm>
          <a:prstGeom prst="bentConnector3">
            <a:avLst>
              <a:gd name="adj1" fmla="val 39375"/>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3" name="Connecteur droit 62"/>
          <p:cNvCxnSpPr/>
          <p:nvPr/>
        </p:nvCxnSpPr>
        <p:spPr>
          <a:xfrm>
            <a:off x="3261765" y="4017144"/>
            <a:ext cx="0" cy="826734"/>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72" name="Rounded Rectangle 39"/>
          <p:cNvSpPr/>
          <p:nvPr/>
        </p:nvSpPr>
        <p:spPr>
          <a:xfrm>
            <a:off x="1876797" y="5377152"/>
            <a:ext cx="1242612" cy="453317"/>
          </a:xfrm>
          <a:prstGeom prst="roundRect">
            <a:avLst>
              <a:gd name="adj" fmla="val 3600"/>
            </a:avLst>
          </a:prstGeom>
          <a:solidFill>
            <a:srgbClr val="FFFDFA"/>
          </a:solidFill>
          <a:ln w="12700" cap="sq" cmpd="sng">
            <a:solidFill>
              <a:srgbClr val="7F7F7F"/>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7F7F7F"/>
                </a:solidFill>
                <a:latin typeface="Geneva"/>
                <a:cs typeface="Geneva"/>
              </a:rPr>
              <a:t>Etoile Be</a:t>
            </a:r>
          </a:p>
        </p:txBody>
      </p:sp>
      <p:cxnSp>
        <p:nvCxnSpPr>
          <p:cNvPr id="73" name="Connecteur droit avec flèche 72"/>
          <p:cNvCxnSpPr/>
          <p:nvPr/>
        </p:nvCxnSpPr>
        <p:spPr>
          <a:xfrm>
            <a:off x="4495346" y="4150477"/>
            <a:ext cx="961116" cy="69903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5" name="Connecteur droit avec flèche 74"/>
          <p:cNvCxnSpPr/>
          <p:nvPr/>
        </p:nvCxnSpPr>
        <p:spPr>
          <a:xfrm flipH="1" flipV="1">
            <a:off x="1143601" y="2105712"/>
            <a:ext cx="763246" cy="70793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7" name="Rounded Rectangle 39"/>
          <p:cNvSpPr/>
          <p:nvPr/>
        </p:nvSpPr>
        <p:spPr>
          <a:xfrm>
            <a:off x="5531697" y="4776681"/>
            <a:ext cx="1558216" cy="453317"/>
          </a:xfrm>
          <a:prstGeom prst="roundRect">
            <a:avLst>
              <a:gd name="adj" fmla="val 3600"/>
            </a:avLst>
          </a:prstGeom>
          <a:solidFill>
            <a:srgbClr val="FFFDFA"/>
          </a:solidFill>
          <a:ln w="12700" cap="sq" cmpd="sng">
            <a:solidFill>
              <a:srgbClr val="000000"/>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800000"/>
                </a:solidFill>
                <a:latin typeface="Geneva"/>
                <a:cs typeface="Geneva"/>
              </a:rPr>
              <a:t>Vent stellaire</a:t>
            </a:r>
          </a:p>
        </p:txBody>
      </p:sp>
      <p:sp>
        <p:nvSpPr>
          <p:cNvPr id="78" name="Rounded Rectangle 39"/>
          <p:cNvSpPr/>
          <p:nvPr/>
        </p:nvSpPr>
        <p:spPr>
          <a:xfrm>
            <a:off x="352450" y="1557127"/>
            <a:ext cx="1235937" cy="453317"/>
          </a:xfrm>
          <a:prstGeom prst="roundRect">
            <a:avLst>
              <a:gd name="adj" fmla="val 3600"/>
            </a:avLst>
          </a:prstGeom>
          <a:solidFill>
            <a:srgbClr val="FFFDFA"/>
          </a:solidFill>
          <a:ln w="12700" cap="sq" cmpd="sng">
            <a:solidFill>
              <a:srgbClr val="000000"/>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000000"/>
                </a:solidFill>
                <a:latin typeface="Geneva"/>
                <a:cs typeface="Geneva"/>
              </a:rPr>
              <a:t>Structures</a:t>
            </a:r>
          </a:p>
        </p:txBody>
      </p:sp>
      <p:sp>
        <p:nvSpPr>
          <p:cNvPr id="79" name="Rectangle 78"/>
          <p:cNvSpPr/>
          <p:nvPr/>
        </p:nvSpPr>
        <p:spPr>
          <a:xfrm>
            <a:off x="5589823" y="5233587"/>
            <a:ext cx="3155790" cy="954107"/>
          </a:xfrm>
          <a:prstGeom prst="rect">
            <a:avLst/>
          </a:prstGeom>
        </p:spPr>
        <p:txBody>
          <a:bodyPr wrap="square">
            <a:spAutoFit/>
          </a:bodyPr>
          <a:lstStyle/>
          <a:p>
            <a:pPr marL="171450" lvl="0" indent="-171450">
              <a:buSzPct val="100000"/>
              <a:buBlip>
                <a:blip r:embed="rId4"/>
              </a:buBlip>
            </a:pPr>
            <a:r>
              <a:rPr lang="en-US" sz="1400">
                <a:solidFill>
                  <a:srgbClr val="000000"/>
                </a:solidFill>
                <a:latin typeface="Geneva"/>
                <a:cs typeface="Geneva"/>
              </a:rPr>
              <a:t> absorption UV résonnante</a:t>
            </a:r>
          </a:p>
          <a:p>
            <a:pPr marL="171450" lvl="0" indent="-171450">
              <a:buSzPct val="100000"/>
              <a:buBlip>
                <a:blip r:embed="rId4"/>
              </a:buBlip>
            </a:pPr>
            <a:r>
              <a:rPr lang="en-US" sz="1400">
                <a:solidFill>
                  <a:srgbClr val="000000"/>
                </a:solidFill>
                <a:latin typeface="Geneva"/>
                <a:cs typeface="Geneva"/>
              </a:rPr>
              <a:t> dense et rapide =&gt; </a:t>
            </a:r>
            <a:r>
              <a:rPr lang="en-US" sz="1400" b="1">
                <a:solidFill>
                  <a:srgbClr val="000000"/>
                </a:solidFill>
                <a:latin typeface="Geneva"/>
                <a:cs typeface="Geneva"/>
              </a:rPr>
              <a:t>10</a:t>
            </a:r>
            <a:r>
              <a:rPr lang="en-US" sz="1400" b="1" baseline="30000">
                <a:solidFill>
                  <a:srgbClr val="000000"/>
                </a:solidFill>
                <a:latin typeface="Geneva"/>
                <a:cs typeface="Geneva"/>
              </a:rPr>
              <a:t>-6 </a:t>
            </a:r>
            <a:r>
              <a:rPr lang="en-US" sz="1400" b="1">
                <a:solidFill>
                  <a:srgbClr val="000000"/>
                </a:solidFill>
                <a:latin typeface="Geneva"/>
                <a:cs typeface="Geneva"/>
              </a:rPr>
              <a:t>M</a:t>
            </a:r>
            <a:r>
              <a:rPr lang="en-US" sz="1400" b="1" baseline="-25000">
                <a:solidFill>
                  <a:srgbClr val="000000"/>
                </a:solidFill>
                <a:latin typeface="Geneva"/>
                <a:cs typeface="Geneva"/>
              </a:rPr>
              <a:t>☉</a:t>
            </a:r>
            <a:r>
              <a:rPr lang="en-US" sz="1400" b="1">
                <a:solidFill>
                  <a:srgbClr val="000000"/>
                </a:solidFill>
                <a:latin typeface="Geneva"/>
                <a:cs typeface="Geneva"/>
              </a:rPr>
              <a:t>/an</a:t>
            </a:r>
          </a:p>
          <a:p>
            <a:pPr marL="171450" lvl="0" indent="-171450">
              <a:buSzPct val="100000"/>
              <a:buBlip>
                <a:blip r:embed="rId4"/>
              </a:buBlip>
            </a:pPr>
            <a:r>
              <a:rPr lang="en-US" sz="1400" b="1">
                <a:solidFill>
                  <a:srgbClr val="800000"/>
                </a:solidFill>
                <a:latin typeface="Geneva"/>
                <a:cs typeface="Geneva"/>
              </a:rPr>
              <a:t> inhomogène (“clumps”)</a:t>
            </a:r>
          </a:p>
          <a:p>
            <a:pPr marL="171450" lvl="0" indent="-171450">
              <a:buSzPct val="100000"/>
              <a:buBlip>
                <a:blip r:embed="rId4"/>
              </a:buBlip>
            </a:pPr>
            <a:r>
              <a:rPr lang="en-US" sz="1400">
                <a:solidFill>
                  <a:srgbClr val="000000"/>
                </a:solidFill>
                <a:latin typeface="Geneva"/>
                <a:cs typeface="Geneva"/>
              </a:rPr>
              <a:t> ionisé par l’objet compact</a:t>
            </a:r>
          </a:p>
        </p:txBody>
      </p:sp>
      <p:pic>
        <p:nvPicPr>
          <p:cNvPr id="80" name="Image 79" descr="eye_ob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684197" y="2813644"/>
            <a:ext cx="509030" cy="511727"/>
          </a:xfrm>
          <a:prstGeom prst="rect">
            <a:avLst/>
          </a:prstGeom>
        </p:spPr>
      </p:pic>
      <p:cxnSp>
        <p:nvCxnSpPr>
          <p:cNvPr id="81" name="Connecteur droit avec flèche 80"/>
          <p:cNvCxnSpPr/>
          <p:nvPr/>
        </p:nvCxnSpPr>
        <p:spPr>
          <a:xfrm>
            <a:off x="4172576" y="3069508"/>
            <a:ext cx="3326902" cy="0"/>
          </a:xfrm>
          <a:prstGeom prst="straightConnector1">
            <a:avLst/>
          </a:prstGeom>
          <a:ln>
            <a:solidFill>
              <a:schemeClr val="bg1"/>
            </a:solidFill>
            <a:prstDash val="lgDash"/>
            <a:tailEnd type="arrow"/>
          </a:ln>
          <a:effectLst/>
        </p:spPr>
        <p:style>
          <a:lnRef idx="2">
            <a:schemeClr val="accent1"/>
          </a:lnRef>
          <a:fillRef idx="0">
            <a:schemeClr val="accent1"/>
          </a:fillRef>
          <a:effectRef idx="1">
            <a:schemeClr val="accent1"/>
          </a:effectRef>
          <a:fontRef idx="minor">
            <a:schemeClr val="tx1"/>
          </a:fontRef>
        </p:style>
      </p:cxnSp>
      <p:cxnSp>
        <p:nvCxnSpPr>
          <p:cNvPr id="88" name="Connecteur droit avec flèche 87"/>
          <p:cNvCxnSpPr/>
          <p:nvPr/>
        </p:nvCxnSpPr>
        <p:spPr>
          <a:xfrm flipH="1" flipV="1">
            <a:off x="3395908" y="2105712"/>
            <a:ext cx="525287" cy="82636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0" name="Rounded Rectangle 39"/>
          <p:cNvSpPr/>
          <p:nvPr/>
        </p:nvSpPr>
        <p:spPr>
          <a:xfrm>
            <a:off x="2575401" y="1475816"/>
            <a:ext cx="1449605" cy="546610"/>
          </a:xfrm>
          <a:prstGeom prst="roundRect">
            <a:avLst>
              <a:gd name="adj" fmla="val 3600"/>
            </a:avLst>
          </a:prstGeom>
          <a:solidFill>
            <a:srgbClr val="FFFDFA"/>
          </a:solidFill>
          <a:ln w="12700" cap="sq" cmpd="sng">
            <a:solidFill>
              <a:srgbClr val="000000"/>
            </a:solidFill>
            <a:prstDash val="lg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a:solidFill>
                  <a:srgbClr val="800000"/>
                </a:solidFill>
                <a:latin typeface="Geneva"/>
                <a:cs typeface="Geneva"/>
              </a:rPr>
              <a:t>Flot d’accrétion</a:t>
            </a:r>
          </a:p>
        </p:txBody>
      </p:sp>
      <p:sp>
        <p:nvSpPr>
          <p:cNvPr id="91" name="Bouée 90"/>
          <p:cNvSpPr/>
          <p:nvPr/>
        </p:nvSpPr>
        <p:spPr>
          <a:xfrm>
            <a:off x="3863269" y="2885536"/>
            <a:ext cx="365760" cy="365760"/>
          </a:xfrm>
          <a:prstGeom prst="donut">
            <a:avLst>
              <a:gd name="adj" fmla="val 8131"/>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chemeClr val="tx1"/>
              </a:solidFill>
            </a:endParaRPr>
          </a:p>
        </p:txBody>
      </p:sp>
      <p:sp>
        <p:nvSpPr>
          <p:cNvPr id="93" name="Rectangle 92"/>
          <p:cNvSpPr/>
          <p:nvPr/>
        </p:nvSpPr>
        <p:spPr>
          <a:xfrm>
            <a:off x="6543256" y="4154464"/>
            <a:ext cx="1296993" cy="215444"/>
          </a:xfrm>
          <a:prstGeom prst="rect">
            <a:avLst/>
          </a:prstGeom>
        </p:spPr>
        <p:txBody>
          <a:bodyPr wrap="square">
            <a:spAutoFit/>
          </a:bodyPr>
          <a:lstStyle/>
          <a:p>
            <a:pPr lvl="0">
              <a:buSzPct val="100000"/>
            </a:pPr>
            <a:r>
              <a:rPr lang="en-US" sz="800" i="1">
                <a:solidFill>
                  <a:schemeClr val="bg1"/>
                </a:solidFill>
                <a:latin typeface="Geneva"/>
                <a:cs typeface="Geneva"/>
              </a:rPr>
              <a:t>Credits : Pere Blay</a:t>
            </a:r>
          </a:p>
        </p:txBody>
      </p:sp>
      <p:sp>
        <p:nvSpPr>
          <p:cNvPr id="29" name="Rectangle 28"/>
          <p:cNvSpPr/>
          <p:nvPr/>
        </p:nvSpPr>
        <p:spPr>
          <a:xfrm>
            <a:off x="6180193" y="2804379"/>
            <a:ext cx="1296993" cy="276999"/>
          </a:xfrm>
          <a:prstGeom prst="rect">
            <a:avLst/>
          </a:prstGeom>
        </p:spPr>
        <p:txBody>
          <a:bodyPr wrap="square">
            <a:spAutoFit/>
          </a:bodyPr>
          <a:lstStyle/>
          <a:p>
            <a:pPr lvl="0">
              <a:buSzPct val="100000"/>
            </a:pPr>
            <a:r>
              <a:rPr lang="en-US" sz="1200">
                <a:solidFill>
                  <a:schemeClr val="bg1"/>
                </a:solidFill>
                <a:latin typeface="Geneva"/>
                <a:cs typeface="Geneva"/>
              </a:rPr>
              <a:t>Ligne de visée</a:t>
            </a:r>
          </a:p>
        </p:txBody>
      </p:sp>
    </p:spTree>
    <p:extLst>
      <p:ext uri="{BB962C8B-B14F-4D97-AF65-F5344CB8AC3E}">
        <p14:creationId xmlns:p14="http://schemas.microsoft.com/office/powerpoint/2010/main" val="335997674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Image 26" descr="mesh_3D_AM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8655" y="516556"/>
            <a:ext cx="3529163" cy="3515995"/>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Méthodologie : modélisation &amp; simulations numériques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14" name="Rectangle 13"/>
          <p:cNvSpPr/>
          <p:nvPr/>
        </p:nvSpPr>
        <p:spPr>
          <a:xfrm>
            <a:off x="91854" y="1436076"/>
            <a:ext cx="6075389" cy="923330"/>
          </a:xfrm>
          <a:prstGeom prst="rect">
            <a:avLst/>
          </a:prstGeom>
        </p:spPr>
        <p:txBody>
          <a:bodyPr wrap="square">
            <a:spAutoFit/>
          </a:bodyPr>
          <a:lstStyle/>
          <a:p>
            <a:pPr marL="171450" lvl="0" indent="-171450">
              <a:buSzPct val="100000"/>
              <a:buBlip>
                <a:blip r:embed="rId4"/>
              </a:buBlip>
            </a:pPr>
            <a:r>
              <a:rPr lang="en-US">
                <a:solidFill>
                  <a:srgbClr val="000000"/>
                </a:solidFill>
                <a:latin typeface="Geneva"/>
                <a:cs typeface="Geneva"/>
              </a:rPr>
              <a:t> lois de conservation </a:t>
            </a:r>
            <a:r>
              <a:rPr lang="en-US" b="1">
                <a:solidFill>
                  <a:srgbClr val="000000"/>
                </a:solidFill>
                <a:latin typeface="Geneva"/>
                <a:cs typeface="Geneva"/>
              </a:rPr>
              <a:t>(magnéto-)hydrodynamiques</a:t>
            </a:r>
          </a:p>
          <a:p>
            <a:pPr marL="171450" lvl="0" indent="-171450">
              <a:buSzPct val="100000"/>
              <a:buBlip>
                <a:blip r:embed="rId4"/>
              </a:buBlip>
            </a:pPr>
            <a:r>
              <a:rPr lang="en-US">
                <a:solidFill>
                  <a:srgbClr val="000000"/>
                </a:solidFill>
                <a:latin typeface="Geneva"/>
                <a:cs typeface="Geneva"/>
              </a:rPr>
              <a:t> transfert radiatif</a:t>
            </a:r>
          </a:p>
          <a:p>
            <a:pPr marL="171450" lvl="0" indent="-171450">
              <a:buSzPct val="100000"/>
              <a:buBlip>
                <a:blip r:embed="rId4"/>
              </a:buBlip>
            </a:pPr>
            <a:r>
              <a:rPr lang="en-US">
                <a:solidFill>
                  <a:srgbClr val="000000"/>
                </a:solidFill>
                <a:latin typeface="Geneva"/>
                <a:cs typeface="Geneva"/>
              </a:rPr>
              <a:t> classique ou relativiste</a:t>
            </a:r>
          </a:p>
        </p:txBody>
      </p:sp>
      <p:sp>
        <p:nvSpPr>
          <p:cNvPr id="7" name="Rounded Rectangle 39"/>
          <p:cNvSpPr/>
          <p:nvPr/>
        </p:nvSpPr>
        <p:spPr>
          <a:xfrm>
            <a:off x="3590944" y="748996"/>
            <a:ext cx="1969412"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Courier New"/>
                <a:cs typeface="Geneva"/>
              </a:rPr>
              <a:t>MPI-AMRVAC 2.0</a:t>
            </a:r>
            <a:endParaRPr lang="en-US" sz="1600" b="1" cap="small" dirty="0">
              <a:solidFill>
                <a:srgbClr val="000000"/>
              </a:solidFill>
              <a:latin typeface="Courier New"/>
              <a:cs typeface="Geneva"/>
            </a:endParaRPr>
          </a:p>
        </p:txBody>
      </p:sp>
      <p:sp>
        <p:nvSpPr>
          <p:cNvPr id="8" name="Rectangle à coins arrondis 7"/>
          <p:cNvSpPr/>
          <p:nvPr/>
        </p:nvSpPr>
        <p:spPr>
          <a:xfrm>
            <a:off x="4699253" y="5746030"/>
            <a:ext cx="4141305"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a:ln>
                  <a:solidFill>
                    <a:schemeClr val="tx1"/>
                  </a:solidFill>
                </a:ln>
                <a:solidFill>
                  <a:schemeClr val="tx1"/>
                </a:solidFill>
              </a:rPr>
              <a:t>Xia, Teunissen, </a:t>
            </a:r>
            <a:r>
              <a:rPr lang="fr-FR" b="1">
                <a:ln>
                  <a:solidFill>
                    <a:schemeClr val="tx1"/>
                  </a:solidFill>
                </a:ln>
                <a:solidFill>
                  <a:schemeClr val="tx1"/>
                </a:solidFill>
              </a:rPr>
              <a:t>El Mellah </a:t>
            </a:r>
            <a:r>
              <a:rPr lang="fr-FR">
                <a:ln>
                  <a:solidFill>
                    <a:schemeClr val="tx1"/>
                  </a:solidFill>
                </a:ln>
                <a:solidFill>
                  <a:schemeClr val="tx1"/>
                </a:solidFill>
              </a:rPr>
              <a:t>et al., ApJS 2018</a:t>
            </a:r>
            <a:endParaRPr lang="fr-FR">
              <a:solidFill>
                <a:schemeClr val="tx1"/>
              </a:solidFill>
            </a:endParaRPr>
          </a:p>
        </p:txBody>
      </p:sp>
      <p:sp>
        <p:nvSpPr>
          <p:cNvPr id="10" name="Rounded Rectangle 39"/>
          <p:cNvSpPr/>
          <p:nvPr/>
        </p:nvSpPr>
        <p:spPr>
          <a:xfrm>
            <a:off x="140702" y="968316"/>
            <a:ext cx="159345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La Physique</a:t>
            </a:r>
            <a:endParaRPr lang="en-US" sz="1600" b="1" cap="small" dirty="0">
              <a:solidFill>
                <a:srgbClr val="000000"/>
              </a:solidFill>
              <a:latin typeface="Geneva"/>
              <a:cs typeface="Geneva"/>
            </a:endParaRPr>
          </a:p>
        </p:txBody>
      </p:sp>
      <p:sp>
        <p:nvSpPr>
          <p:cNvPr id="11" name="Rounded Rectangle 39"/>
          <p:cNvSpPr/>
          <p:nvPr/>
        </p:nvSpPr>
        <p:spPr>
          <a:xfrm>
            <a:off x="3664216" y="2610153"/>
            <a:ext cx="159345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smtClean="0">
                <a:solidFill>
                  <a:srgbClr val="000000"/>
                </a:solidFill>
                <a:latin typeface="Geneva"/>
                <a:cs typeface="Geneva"/>
              </a:rPr>
              <a:t>Le Numérique</a:t>
            </a:r>
            <a:endParaRPr lang="en-US" sz="1600" b="1" cap="small" dirty="0">
              <a:solidFill>
                <a:srgbClr val="000000"/>
              </a:solidFill>
              <a:latin typeface="Geneva"/>
              <a:cs typeface="Geneva"/>
            </a:endParaRPr>
          </a:p>
        </p:txBody>
      </p:sp>
      <p:sp>
        <p:nvSpPr>
          <p:cNvPr id="12" name="Rounded Rectangle 39"/>
          <p:cNvSpPr/>
          <p:nvPr/>
        </p:nvSpPr>
        <p:spPr>
          <a:xfrm>
            <a:off x="140702" y="3806461"/>
            <a:ext cx="269307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Calcul haute performance</a:t>
            </a:r>
          </a:p>
        </p:txBody>
      </p:sp>
      <p:sp>
        <p:nvSpPr>
          <p:cNvPr id="13" name="Rectangle 12"/>
          <p:cNvSpPr/>
          <p:nvPr/>
        </p:nvSpPr>
        <p:spPr>
          <a:xfrm>
            <a:off x="3627580" y="2832481"/>
            <a:ext cx="4237175" cy="1200329"/>
          </a:xfrm>
          <a:prstGeom prst="rect">
            <a:avLst/>
          </a:prstGeom>
        </p:spPr>
        <p:txBody>
          <a:bodyPr wrap="square">
            <a:spAutoFit/>
          </a:bodyPr>
          <a:lstStyle/>
          <a:p>
            <a:pPr lvl="0">
              <a:buSzPct val="100000"/>
            </a:pPr>
            <a:endParaRPr lang="en-US">
              <a:solidFill>
                <a:srgbClr val="000000"/>
              </a:solidFill>
              <a:latin typeface="Geneva"/>
              <a:cs typeface="Geneva"/>
            </a:endParaRPr>
          </a:p>
          <a:p>
            <a:pPr marL="171450" indent="-171450">
              <a:buSzPct val="100000"/>
              <a:buBlip>
                <a:blip r:embed="rId4"/>
              </a:buBlip>
            </a:pPr>
            <a:r>
              <a:rPr lang="en-US">
                <a:solidFill>
                  <a:srgbClr val="000000"/>
                </a:solidFill>
                <a:latin typeface="Geneva"/>
                <a:cs typeface="Geneva"/>
              </a:rPr>
              <a:t> volumes finis </a:t>
            </a:r>
          </a:p>
          <a:p>
            <a:pPr marL="171450" indent="-171450">
              <a:buSzPct val="100000"/>
              <a:buBlip>
                <a:blip r:embed="rId4"/>
              </a:buBlip>
            </a:pPr>
            <a:r>
              <a:rPr lang="en-US" b="1">
                <a:solidFill>
                  <a:srgbClr val="000000"/>
                </a:solidFill>
                <a:latin typeface="Geneva"/>
                <a:cs typeface="Geneva"/>
              </a:rPr>
              <a:t> maille adaptative</a:t>
            </a:r>
          </a:p>
          <a:p>
            <a:pPr marL="171450" indent="-171450">
              <a:buSzPct val="100000"/>
              <a:buBlip>
                <a:blip r:embed="rId4"/>
              </a:buBlip>
            </a:pPr>
            <a:r>
              <a:rPr lang="en-US">
                <a:solidFill>
                  <a:srgbClr val="000000"/>
                </a:solidFill>
                <a:latin typeface="Geneva"/>
                <a:cs typeface="Geneva"/>
              </a:rPr>
              <a:t> géométries multiples</a:t>
            </a:r>
          </a:p>
        </p:txBody>
      </p:sp>
      <p:sp>
        <p:nvSpPr>
          <p:cNvPr id="15" name="Rectangle 14"/>
          <p:cNvSpPr/>
          <p:nvPr/>
        </p:nvSpPr>
        <p:spPr>
          <a:xfrm>
            <a:off x="116278" y="4005580"/>
            <a:ext cx="8224371" cy="923330"/>
          </a:xfrm>
          <a:prstGeom prst="rect">
            <a:avLst/>
          </a:prstGeom>
        </p:spPr>
        <p:txBody>
          <a:bodyPr wrap="square">
            <a:spAutoFit/>
          </a:bodyPr>
          <a:lstStyle/>
          <a:p>
            <a:pPr>
              <a:buSzPct val="100000"/>
            </a:pPr>
            <a:endParaRPr lang="en-US">
              <a:solidFill>
                <a:srgbClr val="000000"/>
              </a:solidFill>
              <a:latin typeface="Geneva"/>
              <a:cs typeface="Geneva"/>
            </a:endParaRPr>
          </a:p>
          <a:p>
            <a:pPr marL="171450" lvl="0" indent="-171450">
              <a:buSzPct val="100000"/>
              <a:buBlip>
                <a:blip r:embed="rId4"/>
              </a:buBlip>
            </a:pPr>
            <a:r>
              <a:rPr lang="en-US">
                <a:solidFill>
                  <a:srgbClr val="000000"/>
                </a:solidFill>
                <a:latin typeface="Geneva"/>
                <a:cs typeface="Geneva"/>
              </a:rPr>
              <a:t> </a:t>
            </a:r>
            <a:r>
              <a:rPr lang="en-US" b="1">
                <a:solidFill>
                  <a:srgbClr val="000000"/>
                </a:solidFill>
                <a:latin typeface="Geneva"/>
                <a:cs typeface="Geneva"/>
              </a:rPr>
              <a:t>parallélisable</a:t>
            </a:r>
            <a:r>
              <a:rPr lang="en-US">
                <a:solidFill>
                  <a:srgbClr val="000000"/>
                </a:solidFill>
                <a:latin typeface="Geneva"/>
                <a:cs typeface="Geneva"/>
              </a:rPr>
              <a:t> sur des milliers de CPU</a:t>
            </a:r>
          </a:p>
          <a:p>
            <a:pPr marL="171450" lvl="0" indent="-171450">
              <a:buSzPct val="100000"/>
              <a:buBlip>
                <a:blip r:embed="rId4"/>
              </a:buBlip>
            </a:pPr>
            <a:r>
              <a:rPr lang="en-US">
                <a:solidFill>
                  <a:srgbClr val="000000"/>
                </a:solidFill>
                <a:latin typeface="Geneva"/>
                <a:cs typeface="Geneva"/>
              </a:rPr>
              <a:t> 3Mh</a:t>
            </a:r>
            <a:r>
              <a:rPr lang="fr-FR"/>
              <a:t>·</a:t>
            </a:r>
            <a:r>
              <a:rPr lang="en-US">
                <a:solidFill>
                  <a:srgbClr val="000000"/>
                </a:solidFill>
                <a:latin typeface="Geneva"/>
                <a:cs typeface="Geneva"/>
              </a:rPr>
              <a:t>CPU consommées</a:t>
            </a:r>
          </a:p>
        </p:txBody>
      </p:sp>
      <p:sp>
        <p:nvSpPr>
          <p:cNvPr id="16" name="Rectangle 15"/>
          <p:cNvSpPr/>
          <p:nvPr/>
        </p:nvSpPr>
        <p:spPr>
          <a:xfrm>
            <a:off x="116278" y="5321206"/>
            <a:ext cx="8224371" cy="1200329"/>
          </a:xfrm>
          <a:prstGeom prst="rect">
            <a:avLst/>
          </a:prstGeom>
        </p:spPr>
        <p:txBody>
          <a:bodyPr wrap="square">
            <a:spAutoFit/>
          </a:bodyPr>
          <a:lstStyle/>
          <a:p>
            <a:pPr lvl="0">
              <a:buSzPct val="100000"/>
            </a:pPr>
            <a:r>
              <a:rPr lang="en-US">
                <a:solidFill>
                  <a:srgbClr val="000000"/>
                </a:solidFill>
                <a:latin typeface="Geneva"/>
                <a:cs typeface="Geneva"/>
              </a:rPr>
              <a:t> </a:t>
            </a:r>
          </a:p>
          <a:p>
            <a:pPr marL="171450" lvl="0" indent="-171450">
              <a:buSzPct val="100000"/>
              <a:buBlip>
                <a:blip r:embed="rId4"/>
              </a:buBlip>
            </a:pPr>
            <a:r>
              <a:rPr lang="en-US">
                <a:solidFill>
                  <a:srgbClr val="000000"/>
                </a:solidFill>
                <a:latin typeface="Geneva"/>
                <a:cs typeface="Geneva"/>
              </a:rPr>
              <a:t> </a:t>
            </a:r>
            <a:r>
              <a:rPr lang="en-US" b="1">
                <a:solidFill>
                  <a:srgbClr val="000000"/>
                </a:solidFill>
                <a:latin typeface="Geneva"/>
                <a:cs typeface="Geneva"/>
              </a:rPr>
              <a:t>grille auto-similaire</a:t>
            </a:r>
          </a:p>
          <a:p>
            <a:pPr marL="171450" lvl="0" indent="-171450">
              <a:buSzPct val="100000"/>
              <a:buBlip>
                <a:blip r:embed="rId4"/>
              </a:buBlip>
            </a:pPr>
            <a:r>
              <a:rPr lang="en-US" b="1">
                <a:solidFill>
                  <a:srgbClr val="000000"/>
                </a:solidFill>
                <a:latin typeface="Geneva"/>
                <a:cs typeface="Geneva"/>
              </a:rPr>
              <a:t> conservation du moment angulaire</a:t>
            </a:r>
          </a:p>
          <a:p>
            <a:pPr marL="171450" lvl="0" indent="-171450">
              <a:buSzPct val="100000"/>
              <a:buBlip>
                <a:blip r:embed="rId4"/>
              </a:buBlip>
            </a:pPr>
            <a:r>
              <a:rPr lang="en-US">
                <a:solidFill>
                  <a:srgbClr val="000000"/>
                </a:solidFill>
                <a:latin typeface="Geneva"/>
                <a:cs typeface="Geneva"/>
              </a:rPr>
              <a:t> flux visqueux</a:t>
            </a:r>
          </a:p>
        </p:txBody>
      </p:sp>
      <p:pic>
        <p:nvPicPr>
          <p:cNvPr id="5" name="Image 4" descr="Logo_cines.sv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8325" y="4066635"/>
            <a:ext cx="2077157" cy="1472893"/>
          </a:xfrm>
          <a:prstGeom prst="rect">
            <a:avLst/>
          </a:prstGeom>
        </p:spPr>
      </p:pic>
      <p:pic>
        <p:nvPicPr>
          <p:cNvPr id="17" name="Image 16" descr="logo_vsc.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84422" y="4220478"/>
            <a:ext cx="2259285" cy="1051884"/>
          </a:xfrm>
          <a:prstGeom prst="rect">
            <a:avLst/>
          </a:prstGeom>
        </p:spPr>
      </p:pic>
      <p:sp>
        <p:nvSpPr>
          <p:cNvPr id="28" name="Rounded Rectangle 39"/>
          <p:cNvSpPr/>
          <p:nvPr/>
        </p:nvSpPr>
        <p:spPr>
          <a:xfrm>
            <a:off x="152914" y="5129080"/>
            <a:ext cx="2973445"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Contributions significatives </a:t>
            </a:r>
          </a:p>
        </p:txBody>
      </p:sp>
    </p:spTree>
    <p:extLst>
      <p:ext uri="{BB962C8B-B14F-4D97-AF65-F5344CB8AC3E}">
        <p14:creationId xmlns:p14="http://schemas.microsoft.com/office/powerpoint/2010/main" val="156505415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Image 31" descr="clump_intruder_crop.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2990" y="3986830"/>
            <a:ext cx="3424971" cy="2661549"/>
          </a:xfrm>
          <a:prstGeom prst="rect">
            <a:avLst/>
          </a:prstGeom>
          <a:ln>
            <a:noFill/>
          </a:ln>
          <a:effectLst>
            <a:outerShdw blurRad="190500" algn="tl" rotWithShape="0">
              <a:srgbClr val="000000">
                <a:alpha val="70000"/>
              </a:srgbClr>
            </a:outerShdw>
          </a:effectLst>
        </p:spPr>
      </p:pic>
      <p:pic>
        <p:nvPicPr>
          <p:cNvPr id="27" name="Image 26" descr="elmellah_fig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 y="2207663"/>
            <a:ext cx="4581645" cy="4447329"/>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Binaires X de forte masse – Le vent stellaire</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sp>
        <p:nvSpPr>
          <p:cNvPr id="10" name="Rectangle à coins arrondis 9"/>
          <p:cNvSpPr/>
          <p:nvPr/>
        </p:nvSpPr>
        <p:spPr>
          <a:xfrm>
            <a:off x="137705" y="764782"/>
            <a:ext cx="3328201"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b="1">
                <a:ln>
                  <a:solidFill>
                    <a:schemeClr val="tx1"/>
                  </a:solidFill>
                </a:ln>
                <a:solidFill>
                  <a:schemeClr val="tx1"/>
                </a:solidFill>
              </a:rPr>
              <a:t>El Mellah</a:t>
            </a:r>
            <a:r>
              <a:rPr lang="fr-FR">
                <a:ln>
                  <a:solidFill>
                    <a:schemeClr val="tx1"/>
                  </a:solidFill>
                </a:ln>
                <a:solidFill>
                  <a:schemeClr val="tx1"/>
                </a:solidFill>
              </a:rPr>
              <a:t> &amp; Casse, MNRAS 2015</a:t>
            </a:r>
            <a:endParaRPr lang="fr-FR">
              <a:solidFill>
                <a:schemeClr val="tx1"/>
              </a:solidFill>
            </a:endParaRPr>
          </a:p>
        </p:txBody>
      </p:sp>
      <p:sp>
        <p:nvSpPr>
          <p:cNvPr id="11" name="Rectangle 10"/>
          <p:cNvSpPr/>
          <p:nvPr/>
        </p:nvSpPr>
        <p:spPr>
          <a:xfrm>
            <a:off x="137706" y="1272783"/>
            <a:ext cx="6331196" cy="359073"/>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Accrétion d’un vent </a:t>
            </a:r>
            <a:r>
              <a:rPr lang="en-US" sz="1600" b="1">
                <a:solidFill>
                  <a:srgbClr val="000000"/>
                </a:solidFill>
                <a:latin typeface="Geneva"/>
                <a:cs typeface="Geneva"/>
              </a:rPr>
              <a:t>homogène </a:t>
            </a:r>
            <a:r>
              <a:rPr lang="en-US" sz="1600">
                <a:solidFill>
                  <a:srgbClr val="000000"/>
                </a:solidFill>
                <a:latin typeface="Geneva"/>
                <a:cs typeface="Geneva"/>
              </a:rPr>
              <a:t>par un </a:t>
            </a:r>
            <a:r>
              <a:rPr lang="en-US" sz="1600" b="1">
                <a:solidFill>
                  <a:srgbClr val="000000"/>
                </a:solidFill>
                <a:latin typeface="Geneva"/>
                <a:cs typeface="Geneva"/>
              </a:rPr>
              <a:t>objet compact</a:t>
            </a:r>
          </a:p>
        </p:txBody>
      </p:sp>
      <p:pic>
        <p:nvPicPr>
          <p:cNvPr id="3" name="Image 2" descr="BHL_HD.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6604722" y="675327"/>
            <a:ext cx="1828301" cy="1831741"/>
          </a:xfrm>
          <a:prstGeom prst="rect">
            <a:avLst/>
          </a:prstGeom>
          <a:ln>
            <a:noFill/>
          </a:ln>
          <a:effectLst>
            <a:outerShdw blurRad="190500" algn="tl" rotWithShape="0">
              <a:srgbClr val="000000">
                <a:alpha val="70000"/>
              </a:srgbClr>
            </a:outerShdw>
          </a:effectLst>
        </p:spPr>
      </p:pic>
      <p:cxnSp>
        <p:nvCxnSpPr>
          <p:cNvPr id="17" name="Connecteur droit avec flèche 16"/>
          <p:cNvCxnSpPr/>
          <p:nvPr/>
        </p:nvCxnSpPr>
        <p:spPr>
          <a:xfrm>
            <a:off x="5923163" y="1585512"/>
            <a:ext cx="593239"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5850735" y="842129"/>
            <a:ext cx="819970" cy="543739"/>
          </a:xfrm>
          <a:prstGeom prst="rect">
            <a:avLst/>
          </a:prstGeom>
        </p:spPr>
        <p:txBody>
          <a:bodyPr wrap="square">
            <a:spAutoFit/>
          </a:bodyPr>
          <a:lstStyle/>
          <a:p>
            <a:pPr lvl="0">
              <a:lnSpc>
                <a:spcPct val="200000"/>
              </a:lnSpc>
              <a:buSzPct val="100000"/>
            </a:pPr>
            <a:r>
              <a:rPr lang="en-US" sz="1600" b="1">
                <a:solidFill>
                  <a:srgbClr val="000000"/>
                </a:solidFill>
                <a:latin typeface="Geneva"/>
                <a:cs typeface="Geneva"/>
              </a:rPr>
              <a:t>vent</a:t>
            </a:r>
          </a:p>
        </p:txBody>
      </p:sp>
      <p:cxnSp>
        <p:nvCxnSpPr>
          <p:cNvPr id="20" name="Connecteur droit avec flèche 19"/>
          <p:cNvCxnSpPr/>
          <p:nvPr/>
        </p:nvCxnSpPr>
        <p:spPr>
          <a:xfrm flipV="1">
            <a:off x="8228274" y="1113378"/>
            <a:ext cx="372643" cy="11628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8192664" y="557769"/>
            <a:ext cx="1259183" cy="543739"/>
          </a:xfrm>
          <a:prstGeom prst="rect">
            <a:avLst/>
          </a:prstGeom>
        </p:spPr>
        <p:txBody>
          <a:bodyPr wrap="square">
            <a:spAutoFit/>
          </a:bodyPr>
          <a:lstStyle/>
          <a:p>
            <a:pPr lvl="0">
              <a:lnSpc>
                <a:spcPct val="200000"/>
              </a:lnSpc>
              <a:buSzPct val="100000"/>
            </a:pPr>
            <a:r>
              <a:rPr lang="en-US" sz="1600" b="1">
                <a:solidFill>
                  <a:srgbClr val="000000"/>
                </a:solidFill>
                <a:latin typeface="Geneva"/>
                <a:cs typeface="Geneva"/>
              </a:rPr>
              <a:t>choc HD</a:t>
            </a:r>
          </a:p>
        </p:txBody>
      </p:sp>
      <p:grpSp>
        <p:nvGrpSpPr>
          <p:cNvPr id="24" name="Grouper 23"/>
          <p:cNvGrpSpPr/>
          <p:nvPr/>
        </p:nvGrpSpPr>
        <p:grpSpPr>
          <a:xfrm>
            <a:off x="3112041" y="2575731"/>
            <a:ext cx="6122474" cy="867074"/>
            <a:chOff x="4406349" y="2725242"/>
            <a:chExt cx="6122474" cy="867074"/>
          </a:xfrm>
        </p:grpSpPr>
        <p:sp>
          <p:nvSpPr>
            <p:cNvPr id="8" name="Rectangle à coins arrondis 7"/>
            <p:cNvSpPr/>
            <p:nvPr/>
          </p:nvSpPr>
          <p:spPr>
            <a:xfrm>
              <a:off x="4406349" y="2725242"/>
              <a:ext cx="4571999"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b="1">
                  <a:ln>
                    <a:solidFill>
                      <a:schemeClr val="tx1"/>
                    </a:solidFill>
                  </a:ln>
                  <a:solidFill>
                    <a:schemeClr val="tx1"/>
                  </a:solidFill>
                </a:rPr>
                <a:t>El Mellah</a:t>
              </a:r>
              <a:r>
                <a:rPr lang="fr-FR">
                  <a:ln>
                    <a:solidFill>
                      <a:schemeClr val="tx1"/>
                    </a:solidFill>
                  </a:ln>
                  <a:solidFill>
                    <a:schemeClr val="tx1"/>
                  </a:solidFill>
                </a:rPr>
                <a:t>, Sundqvist &amp; Keppens, MNRAS 2018</a:t>
              </a:r>
              <a:endParaRPr lang="fr-FR">
                <a:solidFill>
                  <a:schemeClr val="tx1"/>
                </a:solidFill>
              </a:endParaRPr>
            </a:p>
          </p:txBody>
        </p:sp>
        <p:sp>
          <p:nvSpPr>
            <p:cNvPr id="23" name="Rectangle 22"/>
            <p:cNvSpPr/>
            <p:nvPr/>
          </p:nvSpPr>
          <p:spPr>
            <a:xfrm>
              <a:off x="4406349" y="3233243"/>
              <a:ext cx="6122474" cy="359073"/>
            </a:xfrm>
            <a:prstGeom prst="rect">
              <a:avLst/>
            </a:prstGeom>
          </p:spPr>
          <p:txBody>
            <a:bodyPr wrap="square">
              <a:spAutoFit/>
            </a:bodyPr>
            <a:lstStyle/>
            <a:p>
              <a:pPr marL="171450" lvl="0" indent="-171450">
                <a:lnSpc>
                  <a:spcPct val="110000"/>
                </a:lnSpc>
                <a:buSzPct val="100000"/>
                <a:buBlip>
                  <a:blip r:embed="rId5"/>
                </a:buBlip>
              </a:pPr>
              <a:r>
                <a:rPr lang="en-US" sz="1600">
                  <a:solidFill>
                    <a:srgbClr val="000000"/>
                  </a:solidFill>
                  <a:latin typeface="Geneva"/>
                  <a:cs typeface="Geneva"/>
                </a:rPr>
                <a:t> Capture des </a:t>
              </a:r>
              <a:r>
                <a:rPr lang="en-US" sz="1600" b="1">
                  <a:solidFill>
                    <a:srgbClr val="000000"/>
                  </a:solidFill>
                  <a:latin typeface="Geneva"/>
                  <a:cs typeface="Geneva"/>
                </a:rPr>
                <a:t>clumps</a:t>
              </a:r>
              <a:r>
                <a:rPr lang="en-US" sz="1600">
                  <a:solidFill>
                    <a:srgbClr val="000000"/>
                  </a:solidFill>
                  <a:latin typeface="Geneva"/>
                  <a:cs typeface="Geneva"/>
                </a:rPr>
                <a:t> et </a:t>
              </a:r>
              <a:r>
                <a:rPr lang="en-US" sz="1600" b="1">
                  <a:solidFill>
                    <a:srgbClr val="000000"/>
                  </a:solidFill>
                  <a:latin typeface="Geneva"/>
                  <a:cs typeface="Geneva"/>
                </a:rPr>
                <a:t>variabilité temporelle de l’émission</a:t>
              </a:r>
            </a:p>
          </p:txBody>
        </p:sp>
      </p:grpSp>
      <p:sp>
        <p:nvSpPr>
          <p:cNvPr id="28" name="Rectangle 27"/>
          <p:cNvSpPr/>
          <p:nvPr/>
        </p:nvSpPr>
        <p:spPr>
          <a:xfrm>
            <a:off x="3632080" y="3359715"/>
            <a:ext cx="5511920" cy="629916"/>
          </a:xfrm>
          <a:prstGeom prst="rect">
            <a:avLst/>
          </a:prstGeom>
        </p:spPr>
        <p:txBody>
          <a:bodyPr wrap="square">
            <a:spAutoFit/>
          </a:bodyPr>
          <a:lstStyle/>
          <a:p>
            <a:pPr marL="285750" lvl="0" indent="-285750">
              <a:lnSpc>
                <a:spcPct val="110000"/>
              </a:lnSpc>
              <a:buSzPct val="100000"/>
              <a:buFont typeface="Symbol" charset="0"/>
              <a:buChar char=""/>
            </a:pPr>
            <a:r>
              <a:rPr lang="en-US" sz="1600">
                <a:solidFill>
                  <a:srgbClr val="000000"/>
                </a:solidFill>
                <a:latin typeface="Geneva"/>
                <a:cs typeface="Geneva"/>
              </a:rPr>
              <a:t>contribution mineure des clumps à la variabilité</a:t>
            </a:r>
          </a:p>
          <a:p>
            <a:pPr marL="285750" lvl="0" indent="-285750">
              <a:lnSpc>
                <a:spcPct val="110000"/>
              </a:lnSpc>
              <a:buSzPct val="100000"/>
              <a:buFont typeface="Symbol" charset="0"/>
              <a:buChar char=""/>
            </a:pPr>
            <a:r>
              <a:rPr lang="en-US" sz="1600">
                <a:solidFill>
                  <a:srgbClr val="000000"/>
                </a:solidFill>
                <a:latin typeface="Geneva"/>
                <a:cs typeface="Geneva"/>
              </a:rPr>
              <a:t>formation de disques transitoires</a:t>
            </a:r>
          </a:p>
        </p:txBody>
      </p:sp>
      <p:sp>
        <p:nvSpPr>
          <p:cNvPr id="31" name="Rectangle 30"/>
          <p:cNvSpPr/>
          <p:nvPr/>
        </p:nvSpPr>
        <p:spPr>
          <a:xfrm>
            <a:off x="366049" y="1526162"/>
            <a:ext cx="5484685" cy="629916"/>
          </a:xfrm>
          <a:prstGeom prst="rect">
            <a:avLst/>
          </a:prstGeom>
        </p:spPr>
        <p:txBody>
          <a:bodyPr wrap="square">
            <a:spAutoFit/>
          </a:bodyPr>
          <a:lstStyle/>
          <a:p>
            <a:pPr marL="285750" lvl="0" indent="-285750">
              <a:lnSpc>
                <a:spcPct val="110000"/>
              </a:lnSpc>
              <a:buSzPct val="100000"/>
              <a:buFont typeface="Symbol" charset="0"/>
              <a:buChar char=""/>
            </a:pPr>
            <a:r>
              <a:rPr lang="en-US" sz="1600">
                <a:solidFill>
                  <a:srgbClr val="000000"/>
                </a:solidFill>
                <a:latin typeface="Geneva"/>
                <a:cs typeface="Geneva"/>
              </a:rPr>
              <a:t>mesure du taux d’accrétion de masse</a:t>
            </a:r>
          </a:p>
          <a:p>
            <a:pPr marL="285750" lvl="0" indent="-285750">
              <a:lnSpc>
                <a:spcPct val="110000"/>
              </a:lnSpc>
              <a:buSzPct val="100000"/>
              <a:buFont typeface="Symbol" charset="0"/>
              <a:buChar char=""/>
            </a:pPr>
            <a:r>
              <a:rPr lang="en-US" sz="1600">
                <a:solidFill>
                  <a:srgbClr val="000000"/>
                </a:solidFill>
                <a:latin typeface="Geneva"/>
                <a:cs typeface="Geneva"/>
              </a:rPr>
              <a:t>structure du choc hydrodynamique</a:t>
            </a:r>
          </a:p>
        </p:txBody>
      </p:sp>
      <p:cxnSp>
        <p:nvCxnSpPr>
          <p:cNvPr id="33" name="Connecteur droit avec flèche 32"/>
          <p:cNvCxnSpPr/>
          <p:nvPr/>
        </p:nvCxnSpPr>
        <p:spPr>
          <a:xfrm rot="20014448">
            <a:off x="5012723" y="6118011"/>
            <a:ext cx="593239"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4" name="Rectangle 33"/>
          <p:cNvSpPr/>
          <p:nvPr/>
        </p:nvSpPr>
        <p:spPr>
          <a:xfrm rot="20014448">
            <a:off x="4781854" y="5688005"/>
            <a:ext cx="819970" cy="338554"/>
          </a:xfrm>
          <a:prstGeom prst="rect">
            <a:avLst/>
          </a:prstGeom>
        </p:spPr>
        <p:txBody>
          <a:bodyPr wrap="square">
            <a:spAutoFit/>
          </a:bodyPr>
          <a:lstStyle/>
          <a:p>
            <a:pPr lvl="0">
              <a:buSzPct val="100000"/>
            </a:pPr>
            <a:r>
              <a:rPr lang="en-US" sz="1600" b="1">
                <a:solidFill>
                  <a:srgbClr val="000000"/>
                </a:solidFill>
                <a:latin typeface="Geneva"/>
                <a:cs typeface="Geneva"/>
              </a:rPr>
              <a:t>vent</a:t>
            </a:r>
          </a:p>
        </p:txBody>
      </p:sp>
    </p:spTree>
    <p:extLst>
      <p:ext uri="{BB962C8B-B14F-4D97-AF65-F5344CB8AC3E}">
        <p14:creationId xmlns:p14="http://schemas.microsoft.com/office/powerpoint/2010/main" val="332329529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Image 25" descr="sketch.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937" y="3814508"/>
            <a:ext cx="4348642" cy="2706624"/>
          </a:xfrm>
          <a:prstGeom prst="rect">
            <a:avLst/>
          </a:prstGeom>
          <a:ln>
            <a:noFill/>
          </a:ln>
          <a:effectLst>
            <a:outerShdw blurRad="190500" algn="tl" rotWithShape="0">
              <a:srgbClr val="000000">
                <a:alpha val="70000"/>
              </a:srgbClr>
            </a:outerShdw>
          </a:effectLst>
        </p:spPr>
      </p:pic>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Binaires X de forte masse – Le flot d’accrétion  </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grpSp>
        <p:nvGrpSpPr>
          <p:cNvPr id="3" name="Grouper 2"/>
          <p:cNvGrpSpPr/>
          <p:nvPr/>
        </p:nvGrpSpPr>
        <p:grpSpPr>
          <a:xfrm>
            <a:off x="64383" y="741815"/>
            <a:ext cx="8781743" cy="902519"/>
            <a:chOff x="137255" y="3248845"/>
            <a:chExt cx="8781743" cy="902519"/>
          </a:xfrm>
        </p:grpSpPr>
        <p:sp>
          <p:nvSpPr>
            <p:cNvPr id="9" name="Rectangle à coins arrondis 8"/>
            <p:cNvSpPr/>
            <p:nvPr/>
          </p:nvSpPr>
          <p:spPr>
            <a:xfrm>
              <a:off x="196604" y="3248845"/>
              <a:ext cx="3318435"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b="1">
                  <a:ln>
                    <a:solidFill>
                      <a:schemeClr val="tx1"/>
                    </a:solidFill>
                  </a:ln>
                  <a:solidFill>
                    <a:schemeClr val="tx1"/>
                  </a:solidFill>
                </a:rPr>
                <a:t>El Mellah </a:t>
              </a:r>
              <a:r>
                <a:rPr lang="fr-FR">
                  <a:ln>
                    <a:solidFill>
                      <a:schemeClr val="tx1"/>
                    </a:solidFill>
                  </a:ln>
                  <a:solidFill>
                    <a:schemeClr val="tx1"/>
                  </a:solidFill>
                </a:rPr>
                <a:t>&amp; Casse, MNRAS 2017</a:t>
              </a:r>
              <a:endParaRPr lang="fr-FR">
                <a:solidFill>
                  <a:schemeClr val="tx1"/>
                </a:solidFill>
              </a:endParaRPr>
            </a:p>
          </p:txBody>
        </p:sp>
        <p:sp>
          <p:nvSpPr>
            <p:cNvPr id="11" name="Rectangle 10"/>
            <p:cNvSpPr/>
            <p:nvPr/>
          </p:nvSpPr>
          <p:spPr>
            <a:xfrm>
              <a:off x="137255" y="3792291"/>
              <a:ext cx="8781743" cy="359073"/>
            </a:xfrm>
            <a:prstGeom prst="rect">
              <a:avLst/>
            </a:prstGeom>
          </p:spPr>
          <p:txBody>
            <a:bodyPr wrap="square">
              <a:spAutoFit/>
            </a:bodyPr>
            <a:lstStyle/>
            <a:p>
              <a:pPr marL="171450" lvl="0" indent="-171450">
                <a:lnSpc>
                  <a:spcPct val="110000"/>
                </a:lnSpc>
                <a:buSzPct val="100000"/>
                <a:buBlip>
                  <a:blip r:embed="rId4"/>
                </a:buBlip>
              </a:pPr>
              <a:r>
                <a:rPr lang="en-US" sz="1600">
                  <a:solidFill>
                    <a:srgbClr val="000000"/>
                  </a:solidFill>
                  <a:latin typeface="Geneva"/>
                  <a:cs typeface="Geneva"/>
                </a:rPr>
                <a:t> Identification des paramètres favorables à la formation d’un disque</a:t>
              </a:r>
            </a:p>
          </p:txBody>
        </p:sp>
      </p:gr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Travaux	</a:t>
            </a:r>
            <a:r>
              <a:rPr lang="en-US" sz="1200" b="1" dirty="0" smtClean="0">
                <a:solidFill>
                  <a:srgbClr val="7F7F7F"/>
                </a:solidFill>
                <a:latin typeface="Geneva"/>
                <a:cs typeface="Geneva"/>
              </a:rPr>
              <a:t>-	Projet de recherche	-	Enseignement</a:t>
            </a:r>
            <a:r>
              <a:rPr lang="en-US" sz="1200" b="1" dirty="0" smtClean="0">
                <a:latin typeface="Geneva"/>
                <a:cs typeface="Geneva"/>
              </a:rPr>
              <a:t>				</a:t>
            </a:r>
            <a:endParaRPr lang="en-US" sz="1200" b="1" dirty="0">
              <a:latin typeface="Geneva"/>
              <a:cs typeface="Geneva"/>
            </a:endParaRPr>
          </a:p>
        </p:txBody>
      </p:sp>
      <p:grpSp>
        <p:nvGrpSpPr>
          <p:cNvPr id="21" name="Grouper 20"/>
          <p:cNvGrpSpPr/>
          <p:nvPr/>
        </p:nvGrpSpPr>
        <p:grpSpPr>
          <a:xfrm>
            <a:off x="24424" y="4659819"/>
            <a:ext cx="8781743" cy="1963729"/>
            <a:chOff x="149125" y="5576330"/>
            <a:chExt cx="8781743" cy="1963729"/>
          </a:xfrm>
        </p:grpSpPr>
        <p:sp>
          <p:nvSpPr>
            <p:cNvPr id="7" name="Rectangle à coins arrondis 6"/>
            <p:cNvSpPr/>
            <p:nvPr/>
          </p:nvSpPr>
          <p:spPr>
            <a:xfrm>
              <a:off x="233241" y="5576330"/>
              <a:ext cx="4318000"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b="1">
                  <a:ln>
                    <a:solidFill>
                      <a:schemeClr val="tx1"/>
                    </a:solidFill>
                  </a:ln>
                  <a:solidFill>
                    <a:schemeClr val="tx1"/>
                  </a:solidFill>
                </a:rPr>
                <a:t>El Mellah</a:t>
              </a:r>
              <a:r>
                <a:rPr lang="fr-FR">
                  <a:ln>
                    <a:solidFill>
                      <a:schemeClr val="tx1"/>
                    </a:solidFill>
                  </a:ln>
                  <a:solidFill>
                    <a:schemeClr val="tx1"/>
                  </a:solidFill>
                </a:rPr>
                <a:t>, Sundqvist &amp; Keppens, A&amp;A 2019</a:t>
              </a:r>
              <a:endParaRPr lang="fr-FR">
                <a:solidFill>
                  <a:schemeClr val="tx1"/>
                </a:solidFill>
              </a:endParaRPr>
            </a:p>
          </p:txBody>
        </p:sp>
        <p:sp>
          <p:nvSpPr>
            <p:cNvPr id="13" name="Rectangle 12"/>
            <p:cNvSpPr/>
            <p:nvPr/>
          </p:nvSpPr>
          <p:spPr>
            <a:xfrm>
              <a:off x="149125" y="6059909"/>
              <a:ext cx="8781743" cy="675057"/>
            </a:xfrm>
            <a:prstGeom prst="rect">
              <a:avLst/>
            </a:prstGeom>
          </p:spPr>
          <p:txBody>
            <a:bodyPr wrap="square">
              <a:spAutoFit/>
            </a:bodyPr>
            <a:lstStyle/>
            <a:p>
              <a:pPr marL="171450" lvl="0" indent="-171450">
                <a:lnSpc>
                  <a:spcPct val="120000"/>
                </a:lnSpc>
                <a:buSzPct val="100000"/>
                <a:buBlip>
                  <a:blip r:embed="rId4"/>
                </a:buBlip>
              </a:pPr>
              <a:r>
                <a:rPr lang="en-US" sz="1600">
                  <a:solidFill>
                    <a:srgbClr val="000000"/>
                  </a:solidFill>
                  <a:latin typeface="Geneva"/>
                  <a:cs typeface="Geneva"/>
                </a:rPr>
                <a:t> Nouveau mécanisme de </a:t>
              </a:r>
              <a:r>
                <a:rPr lang="en-US" sz="1600" b="1">
                  <a:solidFill>
                    <a:srgbClr val="000000"/>
                  </a:solidFill>
                  <a:latin typeface="Geneva"/>
                  <a:cs typeface="Geneva"/>
                </a:rPr>
                <a:t>transfert de masse </a:t>
              </a:r>
            </a:p>
            <a:p>
              <a:pPr lvl="0">
                <a:lnSpc>
                  <a:spcPct val="120000"/>
                </a:lnSpc>
                <a:buSzPct val="100000"/>
              </a:pPr>
              <a:r>
                <a:rPr lang="en-US" sz="1600" b="1">
                  <a:solidFill>
                    <a:srgbClr val="000000"/>
                  </a:solidFill>
                  <a:latin typeface="Geneva"/>
                  <a:cs typeface="Geneva"/>
                </a:rPr>
                <a:t>   accéléré </a:t>
              </a:r>
              <a:r>
                <a:rPr lang="en-US" sz="1600">
                  <a:solidFill>
                    <a:srgbClr val="000000"/>
                  </a:solidFill>
                  <a:latin typeface="Geneva"/>
                  <a:cs typeface="Geneva"/>
                </a:rPr>
                <a:t>dans les systèmes binaires </a:t>
              </a:r>
            </a:p>
          </p:txBody>
        </p:sp>
        <p:sp>
          <p:nvSpPr>
            <p:cNvPr id="15" name="Rectangle 14"/>
            <p:cNvSpPr/>
            <p:nvPr/>
          </p:nvSpPr>
          <p:spPr>
            <a:xfrm>
              <a:off x="368071" y="6639300"/>
              <a:ext cx="4436766" cy="900759"/>
            </a:xfrm>
            <a:prstGeom prst="rect">
              <a:avLst/>
            </a:prstGeom>
          </p:spPr>
          <p:txBody>
            <a:bodyPr wrap="square">
              <a:spAutoFit/>
            </a:bodyPr>
            <a:lstStyle/>
            <a:p>
              <a:pPr marL="285750" lvl="0" indent="-285750">
                <a:lnSpc>
                  <a:spcPct val="110000"/>
                </a:lnSpc>
                <a:buSzPct val="100000"/>
                <a:buFont typeface="Symbol" charset="0"/>
                <a:buChar char=""/>
              </a:pPr>
              <a:r>
                <a:rPr lang="en-US" sz="1600">
                  <a:solidFill>
                    <a:srgbClr val="000000"/>
                  </a:solidFill>
                  <a:latin typeface="Geneva"/>
                  <a:cs typeface="Geneva"/>
                </a:rPr>
                <a:t>les </a:t>
              </a:r>
              <a:r>
                <a:rPr lang="en-US" sz="1600" b="1">
                  <a:solidFill>
                    <a:srgbClr val="000000"/>
                  </a:solidFill>
                  <a:latin typeface="Geneva"/>
                  <a:cs typeface="Geneva"/>
                </a:rPr>
                <a:t>sources X ultra-lumineuses </a:t>
              </a:r>
            </a:p>
            <a:p>
              <a:pPr lvl="0">
                <a:lnSpc>
                  <a:spcPct val="110000"/>
                </a:lnSpc>
                <a:buSzPct val="100000"/>
              </a:pPr>
              <a:r>
                <a:rPr lang="en-US" sz="1600">
                  <a:solidFill>
                    <a:srgbClr val="000000"/>
                  </a:solidFill>
                  <a:latin typeface="Geneva"/>
                  <a:cs typeface="Geneva"/>
                </a:rPr>
                <a:t>    ne nécessitent pas de remplissage de </a:t>
              </a:r>
            </a:p>
            <a:p>
              <a:pPr lvl="0">
                <a:lnSpc>
                  <a:spcPct val="110000"/>
                </a:lnSpc>
                <a:buSzPct val="100000"/>
              </a:pPr>
              <a:r>
                <a:rPr lang="en-US" sz="1600">
                  <a:solidFill>
                    <a:srgbClr val="000000"/>
                  </a:solidFill>
                  <a:latin typeface="Geneva"/>
                  <a:cs typeface="Geneva"/>
                </a:rPr>
                <a:t>    lobe de Roche (eg M101 ULX-1)</a:t>
              </a:r>
            </a:p>
          </p:txBody>
        </p:sp>
      </p:grpSp>
      <p:grpSp>
        <p:nvGrpSpPr>
          <p:cNvPr id="5" name="Grouper 4"/>
          <p:cNvGrpSpPr/>
          <p:nvPr/>
        </p:nvGrpSpPr>
        <p:grpSpPr>
          <a:xfrm>
            <a:off x="3258196" y="1968837"/>
            <a:ext cx="6304077" cy="1576280"/>
            <a:chOff x="137255" y="2891644"/>
            <a:chExt cx="6304077" cy="1576280"/>
          </a:xfrm>
        </p:grpSpPr>
        <p:grpSp>
          <p:nvGrpSpPr>
            <p:cNvPr id="4" name="Grouper 3"/>
            <p:cNvGrpSpPr/>
            <p:nvPr/>
          </p:nvGrpSpPr>
          <p:grpSpPr>
            <a:xfrm>
              <a:off x="137255" y="2891644"/>
              <a:ext cx="6304077" cy="920557"/>
              <a:chOff x="137255" y="4247064"/>
              <a:chExt cx="6304077" cy="920557"/>
            </a:xfrm>
          </p:grpSpPr>
          <p:sp>
            <p:nvSpPr>
              <p:cNvPr id="10" name="Rectangle à coins arrondis 9"/>
              <p:cNvSpPr/>
              <p:nvPr/>
            </p:nvSpPr>
            <p:spPr>
              <a:xfrm>
                <a:off x="196605" y="4247064"/>
                <a:ext cx="5024782" cy="508001"/>
              </a:xfrm>
              <a:prstGeom prst="roundRect">
                <a:avLst/>
              </a:prstGeom>
              <a:solidFill>
                <a:srgbClr val="F7ECCC"/>
              </a:solidFill>
              <a:ln>
                <a:solidFill>
                  <a:schemeClr val="tx1"/>
                </a:solid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b="1">
                    <a:ln>
                      <a:solidFill>
                        <a:schemeClr val="tx1"/>
                      </a:solidFill>
                    </a:ln>
                    <a:solidFill>
                      <a:schemeClr val="tx1"/>
                    </a:solidFill>
                  </a:rPr>
                  <a:t>El Mellah</a:t>
                </a:r>
                <a:r>
                  <a:rPr lang="fr-FR">
                    <a:ln>
                      <a:solidFill>
                        <a:schemeClr val="tx1"/>
                      </a:solidFill>
                    </a:ln>
                    <a:solidFill>
                      <a:schemeClr val="tx1"/>
                    </a:solidFill>
                  </a:rPr>
                  <a:t>, Sander, Sundqvist &amp; Keppens, A&amp;A 2019</a:t>
                </a:r>
                <a:endParaRPr lang="fr-FR">
                  <a:solidFill>
                    <a:schemeClr val="tx1"/>
                  </a:solidFill>
                </a:endParaRPr>
              </a:p>
            </p:txBody>
          </p:sp>
          <p:sp>
            <p:nvSpPr>
              <p:cNvPr id="12" name="Rectangle 11"/>
              <p:cNvSpPr/>
              <p:nvPr/>
            </p:nvSpPr>
            <p:spPr>
              <a:xfrm>
                <a:off x="137255" y="4767511"/>
                <a:ext cx="6304077" cy="400110"/>
              </a:xfrm>
              <a:prstGeom prst="rect">
                <a:avLst/>
              </a:prstGeom>
            </p:spPr>
            <p:txBody>
              <a:bodyPr wrap="square">
                <a:spAutoFit/>
              </a:bodyPr>
              <a:lstStyle/>
              <a:p>
                <a:pPr marL="171450" lvl="0" indent="-171450">
                  <a:lnSpc>
                    <a:spcPct val="130000"/>
                  </a:lnSpc>
                  <a:buSzPct val="100000"/>
                  <a:buBlip>
                    <a:blip r:embed="rId4"/>
                  </a:buBlip>
                </a:pPr>
                <a:r>
                  <a:rPr lang="en-US" sz="1600">
                    <a:solidFill>
                      <a:srgbClr val="000000"/>
                    </a:solidFill>
                    <a:latin typeface="Geneva"/>
                    <a:cs typeface="Geneva"/>
                  </a:rPr>
                  <a:t> Caractérisation des </a:t>
                </a:r>
                <a:r>
                  <a:rPr lang="en-US" sz="1600" b="1">
                    <a:solidFill>
                      <a:srgbClr val="000000"/>
                    </a:solidFill>
                    <a:latin typeface="Geneva"/>
                    <a:cs typeface="Geneva"/>
                  </a:rPr>
                  <a:t>disques formés par capture du vent</a:t>
                </a:r>
              </a:p>
            </p:txBody>
          </p:sp>
        </p:grpSp>
        <p:sp>
          <p:nvSpPr>
            <p:cNvPr id="16" name="Rectangle 15"/>
            <p:cNvSpPr/>
            <p:nvPr/>
          </p:nvSpPr>
          <p:spPr>
            <a:xfrm>
              <a:off x="386515" y="3747727"/>
              <a:ext cx="5484685" cy="720197"/>
            </a:xfrm>
            <a:prstGeom prst="rect">
              <a:avLst/>
            </a:prstGeom>
          </p:spPr>
          <p:txBody>
            <a:bodyPr wrap="square">
              <a:spAutoFit/>
            </a:bodyPr>
            <a:lstStyle/>
            <a:p>
              <a:pPr marL="285750" lvl="0" indent="-285750">
                <a:lnSpc>
                  <a:spcPct val="130000"/>
                </a:lnSpc>
                <a:buSzPct val="100000"/>
                <a:buFont typeface="Symbol" charset="0"/>
                <a:buChar char=""/>
              </a:pPr>
              <a:r>
                <a:rPr lang="en-US" sz="1600">
                  <a:solidFill>
                    <a:srgbClr val="000000"/>
                  </a:solidFill>
                  <a:latin typeface="Geneva"/>
                  <a:cs typeface="Geneva"/>
                </a:rPr>
                <a:t>origine du disque observé dans Cygnus X-1</a:t>
              </a:r>
            </a:p>
            <a:p>
              <a:pPr marL="285750" lvl="0" indent="-285750">
                <a:lnSpc>
                  <a:spcPct val="130000"/>
                </a:lnSpc>
                <a:buSzPct val="100000"/>
                <a:buFont typeface="Symbol" charset="0"/>
                <a:buChar char=""/>
              </a:pPr>
              <a:r>
                <a:rPr lang="en-US" sz="1600">
                  <a:solidFill>
                    <a:srgbClr val="000000"/>
                  </a:solidFill>
                  <a:latin typeface="Geneva"/>
                  <a:cs typeface="Geneva"/>
                </a:rPr>
                <a:t>prédiction d’un disque dans Vela X-1</a:t>
              </a:r>
            </a:p>
          </p:txBody>
        </p:sp>
      </p:grpSp>
      <p:sp>
        <p:nvSpPr>
          <p:cNvPr id="17" name="Rounded Rectangle 39"/>
          <p:cNvSpPr/>
          <p:nvPr/>
        </p:nvSpPr>
        <p:spPr>
          <a:xfrm>
            <a:off x="3753147" y="790563"/>
            <a:ext cx="1346786"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smtClean="0">
                <a:solidFill>
                  <a:srgbClr val="000000"/>
                </a:solidFill>
                <a:latin typeface="Courier New"/>
                <a:cs typeface="Geneva"/>
              </a:rPr>
              <a:t>WASO code</a:t>
            </a:r>
            <a:endParaRPr lang="en-US" sz="1600" b="1" dirty="0">
              <a:solidFill>
                <a:srgbClr val="000000"/>
              </a:solidFill>
              <a:latin typeface="Courier New"/>
              <a:cs typeface="Geneva"/>
            </a:endParaRPr>
          </a:p>
        </p:txBody>
      </p:sp>
      <p:pic>
        <p:nvPicPr>
          <p:cNvPr id="23" name="Image 22" descr="disc.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11" y="1644334"/>
            <a:ext cx="3522122" cy="2844520"/>
          </a:xfrm>
          <a:prstGeom prst="rect">
            <a:avLst/>
          </a:prstGeom>
        </p:spPr>
      </p:pic>
      <p:sp>
        <p:nvSpPr>
          <p:cNvPr id="25" name="Rounded Rectangle 39"/>
          <p:cNvSpPr/>
          <p:nvPr/>
        </p:nvSpPr>
        <p:spPr>
          <a:xfrm>
            <a:off x="7202077" y="1445215"/>
            <a:ext cx="1891609"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smtClean="0">
                <a:solidFill>
                  <a:srgbClr val="000000"/>
                </a:solidFill>
                <a:latin typeface="Courier New"/>
                <a:cs typeface="Geneva"/>
              </a:rPr>
              <a:t>WASO + AMRVAC</a:t>
            </a:r>
            <a:endParaRPr lang="en-US" sz="1600" b="1" dirty="0">
              <a:solidFill>
                <a:srgbClr val="000000"/>
              </a:solidFill>
              <a:latin typeface="Courier New"/>
              <a:cs typeface="Geneva"/>
            </a:endParaRPr>
          </a:p>
        </p:txBody>
      </p:sp>
    </p:spTree>
    <p:extLst>
      <p:ext uri="{BB962C8B-B14F-4D97-AF65-F5344CB8AC3E}">
        <p14:creationId xmlns:p14="http://schemas.microsoft.com/office/powerpoint/2010/main" val="391855086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r>
              <a:rPr lang="en-US" sz="2000" b="1" dirty="0">
                <a:latin typeface="Geneva"/>
                <a:cs typeface="Geneva"/>
              </a:rPr>
              <a:t> Contreparties électromagnétiques de la coalescence d’objets compacts</a:t>
            </a:r>
            <a:endParaRPr lang="en-US" sz="2000" b="1" dirty="0" smtClean="0">
              <a:latin typeface="Geneva"/>
              <a:cs typeface="Geneva"/>
            </a:endParaRP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a:t>
            </a:r>
            <a:r>
              <a:rPr lang="en-US" sz="1200" b="1" dirty="0" smtClean="0">
                <a:solidFill>
                  <a:schemeClr val="bg1">
                    <a:lumMod val="50000"/>
                  </a:schemeClr>
                </a:solidFill>
                <a:latin typeface="Geneva"/>
                <a:cs typeface="Geneva"/>
              </a:rPr>
              <a:t>Travaux</a:t>
            </a:r>
            <a:r>
              <a:rPr lang="en-US" sz="1200" b="1" dirty="0" smtClean="0">
                <a:solidFill>
                  <a:srgbClr val="7F7F7F"/>
                </a:solidFill>
                <a:latin typeface="Geneva"/>
                <a:cs typeface="Geneva"/>
              </a:rPr>
              <a:t>	-	</a:t>
            </a:r>
            <a:r>
              <a:rPr lang="en-US" sz="1200" b="1" dirty="0" smtClean="0">
                <a:solidFill>
                  <a:srgbClr val="000000"/>
                </a:solidFill>
                <a:latin typeface="Geneva"/>
                <a:cs typeface="Geneva"/>
              </a:rPr>
              <a:t>Projet de recherche</a:t>
            </a:r>
            <a:r>
              <a:rPr lang="en-US" sz="1200" b="1" dirty="0" smtClean="0">
                <a:solidFill>
                  <a:srgbClr val="7F7F7F"/>
                </a:solidFill>
                <a:latin typeface="Geneva"/>
                <a:cs typeface="Geneva"/>
              </a:rPr>
              <a:t>	-	Enseignement</a:t>
            </a:r>
            <a:r>
              <a:rPr lang="en-US" sz="1200" b="1" dirty="0" smtClean="0">
                <a:latin typeface="Geneva"/>
                <a:cs typeface="Geneva"/>
              </a:rPr>
              <a:t>				</a:t>
            </a:r>
            <a:endParaRPr lang="en-US" sz="1200" b="1" dirty="0">
              <a:latin typeface="Geneva"/>
              <a:cs typeface="Geneva"/>
            </a:endParaRPr>
          </a:p>
        </p:txBody>
      </p:sp>
      <p:grpSp>
        <p:nvGrpSpPr>
          <p:cNvPr id="8" name="Grouper 7"/>
          <p:cNvGrpSpPr/>
          <p:nvPr/>
        </p:nvGrpSpPr>
        <p:grpSpPr>
          <a:xfrm>
            <a:off x="3257378" y="721811"/>
            <a:ext cx="5802212" cy="2110019"/>
            <a:chOff x="2849760" y="709600"/>
            <a:chExt cx="6136558" cy="2465630"/>
          </a:xfrm>
        </p:grpSpPr>
        <p:pic>
          <p:nvPicPr>
            <p:cNvPr id="5" name="Image 4" descr="LIGO_DN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7242" y="709600"/>
              <a:ext cx="6089076" cy="2424133"/>
            </a:xfrm>
            <a:prstGeom prst="rect">
              <a:avLst/>
            </a:prstGeom>
            <a:ln>
              <a:noFill/>
            </a:ln>
            <a:effectLst>
              <a:outerShdw blurRad="190500" algn="tl" rotWithShape="0">
                <a:srgbClr val="000000">
                  <a:alpha val="70000"/>
                </a:srgbClr>
              </a:outerShdw>
            </a:effectLst>
          </p:spPr>
        </p:pic>
        <p:sp>
          <p:nvSpPr>
            <p:cNvPr id="7" name="Rectangle 6"/>
            <p:cNvSpPr/>
            <p:nvPr/>
          </p:nvSpPr>
          <p:spPr>
            <a:xfrm>
              <a:off x="2849760" y="2887512"/>
              <a:ext cx="2776824" cy="287718"/>
            </a:xfrm>
            <a:prstGeom prst="rect">
              <a:avLst/>
            </a:prstGeom>
          </p:spPr>
          <p:txBody>
            <a:bodyPr wrap="square">
              <a:spAutoFit/>
            </a:bodyPr>
            <a:lstStyle/>
            <a:p>
              <a:pPr lvl="0">
                <a:buSzPct val="100000"/>
              </a:pPr>
              <a:r>
                <a:rPr lang="en-US" sz="1000" i="1">
                  <a:solidFill>
                    <a:srgbClr val="000000"/>
                  </a:solidFill>
                  <a:latin typeface="Geneva"/>
                  <a:cs typeface="Geneva"/>
                </a:rPr>
                <a:t>LIGO / Virgo collaboration (2017)</a:t>
              </a:r>
            </a:p>
          </p:txBody>
        </p:sp>
      </p:grpSp>
      <p:sp>
        <p:nvSpPr>
          <p:cNvPr id="9" name="Rounded Rectangle 39"/>
          <p:cNvSpPr/>
          <p:nvPr/>
        </p:nvSpPr>
        <p:spPr>
          <a:xfrm>
            <a:off x="134461" y="770655"/>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Ondes gravitationnelles</a:t>
            </a:r>
          </a:p>
        </p:txBody>
      </p:sp>
      <p:sp>
        <p:nvSpPr>
          <p:cNvPr id="10" name="Rounded Rectangle 39"/>
          <p:cNvSpPr/>
          <p:nvPr/>
        </p:nvSpPr>
        <p:spPr>
          <a:xfrm>
            <a:off x="222864" y="2971724"/>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Sursaut Gamma Court</a:t>
            </a:r>
          </a:p>
        </p:txBody>
      </p:sp>
      <p:sp>
        <p:nvSpPr>
          <p:cNvPr id="11" name="Rectangle 10"/>
          <p:cNvSpPr/>
          <p:nvPr/>
        </p:nvSpPr>
        <p:spPr>
          <a:xfrm>
            <a:off x="256581" y="1459547"/>
            <a:ext cx="2860477" cy="1077218"/>
          </a:xfrm>
          <a:prstGeom prst="rect">
            <a:avLst/>
          </a:prstGeom>
        </p:spPr>
        <p:txBody>
          <a:bodyPr wrap="square">
            <a:spAutoFit/>
          </a:bodyPr>
          <a:lstStyle/>
          <a:p>
            <a:pPr marL="171450" lvl="0" indent="-171450">
              <a:buSzPct val="100000"/>
              <a:buBlip>
                <a:blip r:embed="rId4"/>
              </a:buBlip>
            </a:pPr>
            <a:r>
              <a:rPr lang="en-US" sz="1600">
                <a:solidFill>
                  <a:srgbClr val="000000"/>
                </a:solidFill>
                <a:latin typeface="Geneva"/>
                <a:cs typeface="Geneva"/>
              </a:rPr>
              <a:t> coalescence </a:t>
            </a:r>
          </a:p>
          <a:p>
            <a:pPr lvl="0">
              <a:buSzPct val="100000"/>
            </a:pPr>
            <a:r>
              <a:rPr lang="en-US" sz="1600">
                <a:solidFill>
                  <a:srgbClr val="000000"/>
                </a:solidFill>
                <a:latin typeface="Geneva"/>
                <a:cs typeface="Geneva"/>
              </a:rPr>
              <a:t>   </a:t>
            </a:r>
            <a:r>
              <a:rPr lang="en-US" sz="800">
                <a:solidFill>
                  <a:srgbClr val="000000"/>
                </a:solidFill>
                <a:latin typeface="Geneva"/>
                <a:cs typeface="Geneva"/>
              </a:rPr>
              <a:t> </a:t>
            </a:r>
            <a:r>
              <a:rPr lang="en-US" sz="1600">
                <a:solidFill>
                  <a:srgbClr val="000000"/>
                </a:solidFill>
                <a:latin typeface="Geneva"/>
                <a:cs typeface="Geneva"/>
              </a:rPr>
              <a:t>d’étoiles à neutrons</a:t>
            </a:r>
          </a:p>
          <a:p>
            <a:pPr lvl="0">
              <a:buSzPct val="100000"/>
            </a:pPr>
            <a:endParaRPr lang="en-US" sz="1600">
              <a:solidFill>
                <a:srgbClr val="000000"/>
              </a:solidFill>
              <a:latin typeface="Geneva"/>
              <a:cs typeface="Geneva"/>
            </a:endParaRPr>
          </a:p>
          <a:p>
            <a:pPr marL="171450" lvl="0" indent="-171450">
              <a:buSzPct val="100000"/>
              <a:buBlip>
                <a:blip r:embed="rId4"/>
              </a:buBlip>
            </a:pPr>
            <a:r>
              <a:rPr lang="en-US" sz="1600">
                <a:solidFill>
                  <a:srgbClr val="000000"/>
                </a:solidFill>
                <a:latin typeface="Geneva"/>
                <a:cs typeface="Geneva"/>
              </a:rPr>
              <a:t> nature du reliquat?</a:t>
            </a:r>
          </a:p>
        </p:txBody>
      </p:sp>
      <p:cxnSp>
        <p:nvCxnSpPr>
          <p:cNvPr id="15" name="Connecteur droit 14"/>
          <p:cNvCxnSpPr/>
          <p:nvPr/>
        </p:nvCxnSpPr>
        <p:spPr>
          <a:xfrm>
            <a:off x="3066370" y="2930639"/>
            <a:ext cx="0" cy="2248217"/>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20" name="Connecteur droit 19"/>
          <p:cNvCxnSpPr/>
          <p:nvPr/>
        </p:nvCxnSpPr>
        <p:spPr>
          <a:xfrm>
            <a:off x="6161945" y="2947302"/>
            <a:ext cx="0" cy="2231554"/>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1" name="Rounded Rectangle 39"/>
          <p:cNvSpPr/>
          <p:nvPr/>
        </p:nvSpPr>
        <p:spPr>
          <a:xfrm>
            <a:off x="3294016" y="2971724"/>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Kilonova</a:t>
            </a:r>
          </a:p>
        </p:txBody>
      </p:sp>
      <p:sp>
        <p:nvSpPr>
          <p:cNvPr id="22" name="Rounded Rectangle 39"/>
          <p:cNvSpPr/>
          <p:nvPr/>
        </p:nvSpPr>
        <p:spPr>
          <a:xfrm>
            <a:off x="6365168" y="2971451"/>
            <a:ext cx="2625530" cy="398237"/>
          </a:xfrm>
          <a:prstGeom prst="roundRect">
            <a:avLst>
              <a:gd name="adj" fmla="val 3600"/>
            </a:avLst>
          </a:prstGeom>
          <a:solidFill>
            <a:srgbClr val="FFFDFA"/>
          </a:solidFill>
          <a:ln w="12700" cap="sq" cmpd="sng">
            <a:solidFill>
              <a:srgbClr val="00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cap="small" dirty="0">
                <a:solidFill>
                  <a:srgbClr val="000000"/>
                </a:solidFill>
                <a:latin typeface="Geneva"/>
                <a:cs typeface="Geneva"/>
              </a:rPr>
              <a:t>Rémanence</a:t>
            </a:r>
          </a:p>
        </p:txBody>
      </p:sp>
      <p:sp>
        <p:nvSpPr>
          <p:cNvPr id="25" name="Rectangle 24"/>
          <p:cNvSpPr/>
          <p:nvPr/>
        </p:nvSpPr>
        <p:spPr>
          <a:xfrm>
            <a:off x="8240679" y="6130150"/>
            <a:ext cx="2373911" cy="246221"/>
          </a:xfrm>
          <a:prstGeom prst="rect">
            <a:avLst/>
          </a:prstGeom>
        </p:spPr>
        <p:txBody>
          <a:bodyPr wrap="square">
            <a:spAutoFit/>
          </a:bodyPr>
          <a:lstStyle/>
          <a:p>
            <a:pPr lvl="0">
              <a:buSzPct val="100000"/>
            </a:pPr>
            <a:r>
              <a:rPr lang="en-US" sz="1000" i="1">
                <a:solidFill>
                  <a:srgbClr val="000000"/>
                </a:solidFill>
                <a:latin typeface="Geneva"/>
                <a:cs typeface="Geneva"/>
              </a:rPr>
              <a:t>Troja+2018</a:t>
            </a:r>
          </a:p>
        </p:txBody>
      </p:sp>
      <p:grpSp>
        <p:nvGrpSpPr>
          <p:cNvPr id="27" name="Grouper 26"/>
          <p:cNvGrpSpPr/>
          <p:nvPr/>
        </p:nvGrpSpPr>
        <p:grpSpPr>
          <a:xfrm>
            <a:off x="2968674" y="3840346"/>
            <a:ext cx="3193271" cy="1338510"/>
            <a:chOff x="2980886" y="3962456"/>
            <a:chExt cx="3193271" cy="1338510"/>
          </a:xfrm>
        </p:grpSpPr>
        <p:sp>
          <p:nvSpPr>
            <p:cNvPr id="23" name="Rectangle 22"/>
            <p:cNvSpPr/>
            <p:nvPr/>
          </p:nvSpPr>
          <p:spPr>
            <a:xfrm>
              <a:off x="3078582" y="3962456"/>
              <a:ext cx="3095575" cy="584776"/>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Sources de chauffage</a:t>
              </a:r>
            </a:p>
          </p:txBody>
        </p:sp>
        <p:sp>
          <p:nvSpPr>
            <p:cNvPr id="26" name="Rectangle 25"/>
            <p:cNvSpPr/>
            <p:nvPr/>
          </p:nvSpPr>
          <p:spPr>
            <a:xfrm>
              <a:off x="2980886" y="4223748"/>
              <a:ext cx="3095575" cy="1077218"/>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marL="628650" lvl="1" indent="-171450">
                <a:buSzPct val="100000"/>
                <a:buBlip>
                  <a:blip r:embed="rId4"/>
                </a:buBlip>
              </a:pPr>
              <a:r>
                <a:rPr lang="en-US" sz="1600" dirty="0">
                  <a:solidFill>
                    <a:srgbClr val="800000"/>
                  </a:solidFill>
                  <a:latin typeface="Geneva"/>
                  <a:cs typeface="Geneva"/>
                </a:rPr>
                <a:t> capture de neutrons</a:t>
              </a:r>
            </a:p>
            <a:p>
              <a:pPr marL="628650" lvl="1" indent="-171450">
                <a:buSzPct val="100000"/>
                <a:buBlip>
                  <a:blip r:embed="rId4"/>
                </a:buBlip>
              </a:pPr>
              <a:r>
                <a:rPr lang="en-US" sz="1600" dirty="0" smtClean="0">
                  <a:solidFill>
                    <a:srgbClr val="000000"/>
                  </a:solidFill>
                  <a:latin typeface="Geneva"/>
                  <a:cs typeface="Geneva"/>
                </a:rPr>
                <a:t> retombées d’accrétion</a:t>
              </a:r>
            </a:p>
            <a:p>
              <a:pPr marL="628650" lvl="1" indent="-171450">
                <a:buSzPct val="100000"/>
                <a:buBlip>
                  <a:blip r:embed="rId4"/>
                </a:buBlip>
              </a:pPr>
              <a:r>
                <a:rPr lang="en-US" sz="1600" dirty="0">
                  <a:solidFill>
                    <a:srgbClr val="800000"/>
                  </a:solidFill>
                  <a:latin typeface="Geneva"/>
                  <a:cs typeface="Geneva"/>
                </a:rPr>
                <a:t> chauffage magnétique</a:t>
              </a:r>
            </a:p>
          </p:txBody>
        </p:sp>
      </p:grpSp>
      <p:sp>
        <p:nvSpPr>
          <p:cNvPr id="24" name="Rectangle 23"/>
          <p:cNvSpPr/>
          <p:nvPr/>
        </p:nvSpPr>
        <p:spPr>
          <a:xfrm>
            <a:off x="5798598" y="5518850"/>
            <a:ext cx="3359363" cy="697114"/>
          </a:xfrm>
          <a:prstGeom prst="rect">
            <a:avLst/>
          </a:prstGeom>
        </p:spPr>
        <p:txBody>
          <a:bodyPr wrap="none">
            <a:spAutoFit/>
          </a:bodyPr>
          <a:lstStyle/>
          <a:p>
            <a:pPr lvl="0" algn="ctr">
              <a:lnSpc>
                <a:spcPct val="110000"/>
              </a:lnSpc>
              <a:buSzPct val="100000"/>
            </a:pPr>
            <a:r>
              <a:rPr lang="en-US" b="1" i="1" dirty="0">
                <a:solidFill>
                  <a:srgbClr val="000000"/>
                </a:solidFill>
                <a:latin typeface="Geneva"/>
                <a:cs typeface="Geneva"/>
              </a:rPr>
              <a:t>Kilonova bleue et lumineuse </a:t>
            </a:r>
          </a:p>
          <a:p>
            <a:pPr lvl="0" algn="ctr">
              <a:lnSpc>
                <a:spcPct val="110000"/>
              </a:lnSpc>
              <a:buSzPct val="100000"/>
            </a:pPr>
            <a:r>
              <a:rPr lang="en-US" b="1" i="1" dirty="0">
                <a:solidFill>
                  <a:srgbClr val="000000"/>
                </a:solidFill>
                <a:latin typeface="Geneva"/>
                <a:cs typeface="Geneva"/>
              </a:rPr>
              <a:t>avec sursaut gamma ténu</a:t>
            </a:r>
          </a:p>
        </p:txBody>
      </p:sp>
      <p:sp>
        <p:nvSpPr>
          <p:cNvPr id="28" name="Rectangle 27"/>
          <p:cNvSpPr/>
          <p:nvPr/>
        </p:nvSpPr>
        <p:spPr>
          <a:xfrm>
            <a:off x="3066370" y="3485226"/>
            <a:ext cx="3095575" cy="584776"/>
          </a:xfrm>
          <a:prstGeom prst="rect">
            <a:avLst/>
          </a:prstGeom>
        </p:spPr>
        <p:txBody>
          <a:bodyPr wrap="square">
            <a:spAutoFit/>
          </a:bodyPr>
          <a:lstStyle/>
          <a:p>
            <a:pPr lvl="0">
              <a:buSzPct val="100000"/>
            </a:pPr>
            <a:r>
              <a:rPr lang="en-US" sz="1600" dirty="0">
                <a:solidFill>
                  <a:srgbClr val="000000"/>
                </a:solidFill>
                <a:latin typeface="Geneva"/>
                <a:cs typeface="Geneva"/>
              </a:rPr>
              <a:t>Pic après ~ 1 semaine</a:t>
            </a:r>
          </a:p>
          <a:p>
            <a:pPr lvl="0">
              <a:buSzPct val="100000"/>
            </a:pPr>
            <a:r>
              <a:rPr lang="en-US" sz="1600" dirty="0">
                <a:solidFill>
                  <a:srgbClr val="000000"/>
                </a:solidFill>
                <a:latin typeface="Geneva"/>
                <a:cs typeface="Geneva"/>
              </a:rPr>
              <a:t>Optique </a:t>
            </a:r>
            <a:r>
              <a:rPr lang="en-US" sz="1600" dirty="0">
                <a:solidFill>
                  <a:srgbClr val="000000"/>
                </a:solidFill>
                <a:latin typeface="Geneva"/>
                <a:cs typeface="Geneva"/>
                <a:sym typeface="Wingdings"/>
              </a:rPr>
              <a:t> proche infra-rouge</a:t>
            </a:r>
          </a:p>
        </p:txBody>
      </p:sp>
      <p:sp>
        <p:nvSpPr>
          <p:cNvPr id="29" name="Rectangle 28"/>
          <p:cNvSpPr/>
          <p:nvPr/>
        </p:nvSpPr>
        <p:spPr>
          <a:xfrm>
            <a:off x="97695" y="3546116"/>
            <a:ext cx="3294017" cy="830997"/>
          </a:xfrm>
          <a:prstGeom prst="rect">
            <a:avLst/>
          </a:prstGeom>
        </p:spPr>
        <p:txBody>
          <a:bodyPr wrap="square">
            <a:spAutoFit/>
          </a:bodyPr>
          <a:lstStyle/>
          <a:p>
            <a:pPr lvl="0">
              <a:buSzPct val="100000"/>
            </a:pPr>
            <a:r>
              <a:rPr lang="en-US" sz="1600" dirty="0">
                <a:solidFill>
                  <a:srgbClr val="000000"/>
                </a:solidFill>
                <a:latin typeface="Geneva"/>
                <a:cs typeface="Geneva"/>
              </a:rPr>
              <a:t>Emission transitoire (&lt;2s)</a:t>
            </a:r>
          </a:p>
          <a:p>
            <a:pPr lvl="0">
              <a:buSzPct val="100000"/>
            </a:pPr>
            <a:endParaRPr lang="en-US" sz="1600" dirty="0">
              <a:solidFill>
                <a:srgbClr val="000000"/>
              </a:solidFill>
              <a:latin typeface="Geneva"/>
              <a:cs typeface="Geneva"/>
            </a:endParaRPr>
          </a:p>
          <a:p>
            <a:pPr lvl="0">
              <a:buSzPct val="100000"/>
            </a:pPr>
            <a:r>
              <a:rPr lang="en-US" sz="1600" dirty="0">
                <a:solidFill>
                  <a:srgbClr val="000000"/>
                </a:solidFill>
                <a:latin typeface="Geneva"/>
                <a:cs typeface="Geneva"/>
              </a:rPr>
              <a:t>Mécanisme</a:t>
            </a:r>
          </a:p>
        </p:txBody>
      </p:sp>
      <p:sp>
        <p:nvSpPr>
          <p:cNvPr id="30" name="Rectangle 29"/>
          <p:cNvSpPr/>
          <p:nvPr/>
        </p:nvSpPr>
        <p:spPr>
          <a:xfrm>
            <a:off x="6265914" y="3485226"/>
            <a:ext cx="3095575" cy="954107"/>
          </a:xfrm>
          <a:prstGeom prst="rect">
            <a:avLst/>
          </a:prstGeom>
        </p:spPr>
        <p:txBody>
          <a:bodyPr wrap="square">
            <a:spAutoFit/>
          </a:bodyPr>
          <a:lstStyle/>
          <a:p>
            <a:pPr lvl="0">
              <a:buSzPct val="100000"/>
            </a:pPr>
            <a:r>
              <a:rPr lang="en-US" sz="1600" dirty="0">
                <a:solidFill>
                  <a:srgbClr val="000000"/>
                </a:solidFill>
                <a:latin typeface="Geneva"/>
                <a:cs typeface="Geneva"/>
              </a:rPr>
              <a:t>Emission synchrotron</a:t>
            </a:r>
          </a:p>
          <a:p>
            <a:pPr lvl="0">
              <a:buSzPct val="100000"/>
            </a:pPr>
            <a:r>
              <a:rPr lang="en-US" sz="1600" dirty="0">
                <a:solidFill>
                  <a:srgbClr val="000000"/>
                </a:solidFill>
                <a:latin typeface="Geneva"/>
                <a:cs typeface="Geneva"/>
              </a:rPr>
              <a:t>Rayons X </a:t>
            </a:r>
            <a:r>
              <a:rPr lang="en-US" sz="1600" dirty="0">
                <a:solidFill>
                  <a:srgbClr val="000000"/>
                </a:solidFill>
                <a:latin typeface="Geneva"/>
                <a:cs typeface="Geneva"/>
                <a:sym typeface="Wingdings"/>
              </a:rPr>
              <a:t> radio</a:t>
            </a:r>
            <a:endParaRPr lang="en-US" sz="1600" dirty="0">
              <a:solidFill>
                <a:srgbClr val="000000"/>
              </a:solidFill>
              <a:latin typeface="Geneva"/>
              <a:cs typeface="Geneva"/>
            </a:endParaRPr>
          </a:p>
          <a:p>
            <a:pPr lvl="0">
              <a:buSzPct val="100000"/>
            </a:pPr>
            <a:endParaRPr lang="en-US" sz="800" dirty="0">
              <a:solidFill>
                <a:srgbClr val="000000"/>
              </a:solidFill>
              <a:latin typeface="Geneva"/>
              <a:cs typeface="Geneva"/>
            </a:endParaRPr>
          </a:p>
          <a:p>
            <a:pPr lvl="0">
              <a:buSzPct val="100000"/>
            </a:pPr>
            <a:r>
              <a:rPr lang="en-US" sz="1600" dirty="0">
                <a:solidFill>
                  <a:srgbClr val="000000"/>
                </a:solidFill>
                <a:latin typeface="Geneva"/>
                <a:cs typeface="Geneva"/>
              </a:rPr>
              <a:t>Choc externe</a:t>
            </a:r>
          </a:p>
        </p:txBody>
      </p:sp>
      <p:sp>
        <p:nvSpPr>
          <p:cNvPr id="31" name="Rectangle 30"/>
          <p:cNvSpPr/>
          <p:nvPr/>
        </p:nvSpPr>
        <p:spPr>
          <a:xfrm>
            <a:off x="-170969" y="5291130"/>
            <a:ext cx="5882909" cy="1171603"/>
          </a:xfrm>
          <a:prstGeom prst="rect">
            <a:avLst/>
          </a:prstGeom>
        </p:spPr>
        <p:txBody>
          <a:bodyPr wrap="square">
            <a:spAutoFit/>
          </a:bodyPr>
          <a:lstStyle/>
          <a:p>
            <a:pPr algn="ctr">
              <a:lnSpc>
                <a:spcPct val="110000"/>
              </a:lnSpc>
              <a:buSzPct val="100000"/>
            </a:pPr>
            <a:r>
              <a:rPr lang="en-US" sz="1600" b="1" i="1" dirty="0">
                <a:solidFill>
                  <a:srgbClr val="000000"/>
                </a:solidFill>
                <a:latin typeface="Geneva"/>
                <a:cs typeface="Geneva"/>
              </a:rPr>
              <a:t>“We should not expect the first […] GW chirps from </a:t>
            </a:r>
          </a:p>
          <a:p>
            <a:pPr algn="ctr">
              <a:lnSpc>
                <a:spcPct val="110000"/>
              </a:lnSpc>
              <a:buSzPct val="100000"/>
            </a:pPr>
            <a:r>
              <a:rPr lang="en-US" sz="1600" b="1" i="1" dirty="0">
                <a:solidFill>
                  <a:srgbClr val="000000"/>
                </a:solidFill>
                <a:latin typeface="Geneva"/>
                <a:cs typeface="Geneva"/>
              </a:rPr>
              <a:t>NS–NS/BH–NS mergers to be accompanied by a GRB [because] the jetted GRB emission will be</a:t>
            </a:r>
          </a:p>
          <a:p>
            <a:pPr algn="ctr">
              <a:lnSpc>
                <a:spcPct val="110000"/>
              </a:lnSpc>
              <a:buSzPct val="100000"/>
            </a:pPr>
            <a:r>
              <a:rPr lang="en-US" sz="1600" b="1" i="1" dirty="0">
                <a:solidFill>
                  <a:srgbClr val="000000"/>
                </a:solidFill>
                <a:latin typeface="Geneva"/>
                <a:cs typeface="Geneva"/>
              </a:rPr>
              <a:t> relativistically beamed out of our </a:t>
            </a:r>
            <a:r>
              <a:rPr lang="en-US" sz="1600" b="1" i="1" dirty="0">
                <a:solidFill>
                  <a:srgbClr val="800000"/>
                </a:solidFill>
                <a:latin typeface="Geneva"/>
                <a:cs typeface="Geneva"/>
              </a:rPr>
              <a:t>line of sight</a:t>
            </a:r>
            <a:r>
              <a:rPr lang="en-US" sz="1600" b="1" i="1" dirty="0">
                <a:solidFill>
                  <a:srgbClr val="000000"/>
                </a:solidFill>
                <a:latin typeface="Geneva"/>
                <a:cs typeface="Geneva"/>
              </a:rPr>
              <a:t>”   </a:t>
            </a:r>
          </a:p>
        </p:txBody>
      </p:sp>
      <p:sp>
        <p:nvSpPr>
          <p:cNvPr id="32" name="Rectangle 31"/>
          <p:cNvSpPr/>
          <p:nvPr/>
        </p:nvSpPr>
        <p:spPr>
          <a:xfrm>
            <a:off x="-149485" y="4052193"/>
            <a:ext cx="3095575" cy="1077218"/>
          </a:xfrm>
          <a:prstGeom prst="rect">
            <a:avLst/>
          </a:prstGeom>
        </p:spPr>
        <p:txBody>
          <a:bodyPr wrap="square">
            <a:spAutoFit/>
          </a:bodyPr>
          <a:lstStyle/>
          <a:p>
            <a:pPr lvl="0">
              <a:buSzPct val="100000"/>
            </a:pPr>
            <a:endParaRPr lang="en-US" sz="1600" dirty="0">
              <a:solidFill>
                <a:srgbClr val="000000"/>
              </a:solidFill>
              <a:latin typeface="Geneva"/>
              <a:cs typeface="Geneva"/>
            </a:endParaRPr>
          </a:p>
          <a:p>
            <a:pPr marL="628650" lvl="1" indent="-171450">
              <a:buSzPct val="100000"/>
              <a:buBlip>
                <a:blip r:embed="rId4"/>
              </a:buBlip>
            </a:pPr>
            <a:r>
              <a:rPr lang="en-US" sz="1600" dirty="0">
                <a:solidFill>
                  <a:srgbClr val="800000"/>
                </a:solidFill>
                <a:latin typeface="Geneva"/>
                <a:cs typeface="Geneva"/>
              </a:rPr>
              <a:t> jet relativiste</a:t>
            </a:r>
          </a:p>
          <a:p>
            <a:pPr marL="628650" lvl="1" indent="-171450">
              <a:buSzPct val="100000"/>
              <a:buBlip>
                <a:blip r:embed="rId4"/>
              </a:buBlip>
            </a:pPr>
            <a:r>
              <a:rPr lang="en-US" sz="1600" dirty="0" smtClean="0">
                <a:solidFill>
                  <a:srgbClr val="000000"/>
                </a:solidFill>
                <a:latin typeface="Geneva"/>
                <a:cs typeface="Geneva"/>
              </a:rPr>
              <a:t> chocs internes</a:t>
            </a:r>
            <a:endParaRPr lang="en-US" sz="1600" dirty="0">
              <a:solidFill>
                <a:srgbClr val="000000"/>
              </a:solidFill>
              <a:latin typeface="Geneva"/>
              <a:cs typeface="Geneva"/>
            </a:endParaRPr>
          </a:p>
          <a:p>
            <a:pPr lvl="1">
              <a:buSzPct val="100000"/>
            </a:pPr>
            <a:r>
              <a:rPr lang="en-US" sz="1600" dirty="0">
                <a:solidFill>
                  <a:srgbClr val="000000"/>
                </a:solidFill>
                <a:latin typeface="Geneva"/>
                <a:cs typeface="Geneva"/>
              </a:rPr>
              <a:t>=&gt; émission γ focalisée</a:t>
            </a:r>
          </a:p>
        </p:txBody>
      </p:sp>
      <p:sp>
        <p:nvSpPr>
          <p:cNvPr id="33" name="Rectangle 32"/>
          <p:cNvSpPr/>
          <p:nvPr/>
        </p:nvSpPr>
        <p:spPr>
          <a:xfrm>
            <a:off x="4448488" y="6370259"/>
            <a:ext cx="1169195" cy="246221"/>
          </a:xfrm>
          <a:prstGeom prst="rect">
            <a:avLst/>
          </a:prstGeom>
        </p:spPr>
        <p:txBody>
          <a:bodyPr wrap="square">
            <a:spAutoFit/>
          </a:bodyPr>
          <a:lstStyle/>
          <a:p>
            <a:pPr lvl="0">
              <a:buSzPct val="100000"/>
            </a:pPr>
            <a:r>
              <a:rPr lang="en-US" sz="1000" i="1">
                <a:solidFill>
                  <a:srgbClr val="000000"/>
                </a:solidFill>
                <a:latin typeface="Geneva"/>
                <a:cs typeface="Geneva"/>
              </a:rPr>
              <a:t>Metzger 2017</a:t>
            </a:r>
          </a:p>
        </p:txBody>
      </p:sp>
    </p:spTree>
    <p:extLst>
      <p:ext uri="{BB962C8B-B14F-4D97-AF65-F5344CB8AC3E}">
        <p14:creationId xmlns:p14="http://schemas.microsoft.com/office/powerpoint/2010/main" val="108951385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57961" cy="540480"/>
          </a:xfrm>
          <a:prstGeom prst="rect">
            <a:avLst/>
          </a:prstGeom>
          <a:solidFill>
            <a:schemeClr val="lt1">
              <a:alpha val="50000"/>
            </a:schemeClr>
          </a:solidFill>
          <a:ln>
            <a:noFill/>
          </a:ln>
          <a:effectLst>
            <a:outerShdw blurRad="82550" dir="2700000" sx="120000" sy="120000" algn="tl" rotWithShape="0">
              <a:prstClr val="black">
                <a:alpha val="70000"/>
              </a:prstClr>
            </a:outerShdw>
          </a:effectLst>
        </p:spPr>
        <p:style>
          <a:lnRef idx="2">
            <a:schemeClr val="dk1"/>
          </a:lnRef>
          <a:fillRef idx="1">
            <a:schemeClr val="lt1"/>
          </a:fillRef>
          <a:effectRef idx="0">
            <a:schemeClr val="dk1"/>
          </a:effectRef>
          <a:fontRef idx="minor">
            <a:schemeClr val="dk1"/>
          </a:fontRef>
        </p:style>
        <p:txBody>
          <a:bodyPr rtlCol="0" anchor="ctr"/>
          <a:lstStyle/>
          <a:p>
            <a:pPr lvl="0"/>
            <a:r>
              <a:rPr lang="en-US" sz="2000" b="1" dirty="0">
                <a:latin typeface="Geneva"/>
                <a:cs typeface="Geneva"/>
              </a:rPr>
              <a:t> Synthèse du projet de recherche					     				</a:t>
            </a:r>
          </a:p>
        </p:txBody>
      </p:sp>
      <p:sp>
        <p:nvSpPr>
          <p:cNvPr id="2" name="ZoneTexte 1"/>
          <p:cNvSpPr txBox="1"/>
          <p:nvPr/>
        </p:nvSpPr>
        <p:spPr>
          <a:xfrm>
            <a:off x="10938933" y="4131733"/>
            <a:ext cx="184666" cy="369332"/>
          </a:xfrm>
          <a:prstGeom prst="rect">
            <a:avLst/>
          </a:prstGeom>
          <a:noFill/>
        </p:spPr>
        <p:txBody>
          <a:bodyPr wrap="none" rtlCol="0">
            <a:spAutoFit/>
          </a:bodyPr>
          <a:lstStyle/>
          <a:p>
            <a:endParaRPr lang="fr-FR" dirty="0"/>
          </a:p>
        </p:txBody>
      </p:sp>
      <p:sp>
        <p:nvSpPr>
          <p:cNvPr id="19" name="Rectangle 18"/>
          <p:cNvSpPr/>
          <p:nvPr/>
        </p:nvSpPr>
        <p:spPr>
          <a:xfrm>
            <a:off x="-1" y="6648379"/>
            <a:ext cx="9157961" cy="193746"/>
          </a:xfrm>
          <a:prstGeom prst="rect">
            <a:avLst/>
          </a:prstGeom>
          <a:solidFill>
            <a:schemeClr val="lt1">
              <a:alpha val="50000"/>
            </a:schemeClr>
          </a:solidFill>
          <a:ln>
            <a:noFill/>
          </a:ln>
          <a:effectLst>
            <a:outerShdw blurRad="63500" dir="13500000" sx="117000" sy="117000" kx="2700000" rotWithShape="0">
              <a:srgbClr val="000000">
                <a:alpha val="51000"/>
              </a:srgb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a:solidFill>
                  <a:srgbClr val="7F7F7F"/>
                </a:solidFill>
                <a:latin typeface="Geneva"/>
                <a:cs typeface="Geneva"/>
              </a:rPr>
              <a:t>Parcours</a:t>
            </a:r>
            <a:r>
              <a:rPr lang="en-US" sz="1200" b="1" dirty="0" smtClean="0">
                <a:solidFill>
                  <a:srgbClr val="7F7F7F"/>
                </a:solidFill>
                <a:latin typeface="Geneva"/>
                <a:cs typeface="Geneva"/>
              </a:rPr>
              <a:t>	–</a:t>
            </a:r>
            <a:r>
              <a:rPr lang="en-US" sz="1200" b="1" dirty="0" smtClean="0">
                <a:latin typeface="Geneva"/>
                <a:cs typeface="Geneva"/>
              </a:rPr>
              <a:t>	</a:t>
            </a:r>
            <a:r>
              <a:rPr lang="en-US" sz="1200" b="1" dirty="0" smtClean="0">
                <a:solidFill>
                  <a:schemeClr val="bg1">
                    <a:lumMod val="50000"/>
                  </a:schemeClr>
                </a:solidFill>
                <a:latin typeface="Geneva"/>
                <a:cs typeface="Geneva"/>
              </a:rPr>
              <a:t>Travaux</a:t>
            </a:r>
            <a:r>
              <a:rPr lang="en-US" sz="1200" b="1" dirty="0" smtClean="0">
                <a:latin typeface="Geneva"/>
                <a:cs typeface="Geneva"/>
              </a:rPr>
              <a:t>	</a:t>
            </a:r>
            <a:r>
              <a:rPr lang="en-US" sz="1200" b="1" dirty="0" smtClean="0">
                <a:solidFill>
                  <a:srgbClr val="7F7F7F"/>
                </a:solidFill>
                <a:latin typeface="Geneva"/>
                <a:cs typeface="Geneva"/>
              </a:rPr>
              <a:t>-	</a:t>
            </a:r>
            <a:r>
              <a:rPr lang="en-US" sz="1200" b="1" dirty="0" smtClean="0">
                <a:solidFill>
                  <a:srgbClr val="000000"/>
                </a:solidFill>
                <a:latin typeface="Geneva"/>
                <a:cs typeface="Geneva"/>
              </a:rPr>
              <a:t>Projet de recherche</a:t>
            </a:r>
            <a:r>
              <a:rPr lang="en-US" sz="1200" b="1" dirty="0" smtClean="0">
                <a:solidFill>
                  <a:srgbClr val="7F7F7F"/>
                </a:solidFill>
                <a:latin typeface="Geneva"/>
                <a:cs typeface="Geneva"/>
              </a:rPr>
              <a:t>	-	Enseignement</a:t>
            </a:r>
            <a:r>
              <a:rPr lang="en-US" sz="1200" b="1" dirty="0" smtClean="0">
                <a:latin typeface="Geneva"/>
                <a:cs typeface="Geneva"/>
              </a:rPr>
              <a:t>				</a:t>
            </a:r>
            <a:endParaRPr lang="en-US" sz="1200" b="1" dirty="0">
              <a:latin typeface="Geneva"/>
              <a:cs typeface="Geneva"/>
            </a:endParaRPr>
          </a:p>
        </p:txBody>
      </p:sp>
      <p:grpSp>
        <p:nvGrpSpPr>
          <p:cNvPr id="3" name="Grouper 2"/>
          <p:cNvGrpSpPr/>
          <p:nvPr/>
        </p:nvGrpSpPr>
        <p:grpSpPr>
          <a:xfrm>
            <a:off x="4238876" y="3340231"/>
            <a:ext cx="750149" cy="663285"/>
            <a:chOff x="4069542" y="3053863"/>
            <a:chExt cx="750149" cy="663285"/>
          </a:xfrm>
        </p:grpSpPr>
        <p:sp>
          <p:nvSpPr>
            <p:cNvPr id="21" name="Ellipse 20"/>
            <p:cNvSpPr/>
            <p:nvPr/>
          </p:nvSpPr>
          <p:spPr>
            <a:xfrm>
              <a:off x="4069542" y="3053863"/>
              <a:ext cx="689674" cy="663285"/>
            </a:xfrm>
            <a:prstGeom prst="ellipse">
              <a:avLst/>
            </a:prstGeom>
            <a:solidFill>
              <a:schemeClr val="tx2">
                <a:lumMod val="20000"/>
                <a:lumOff val="80000"/>
                <a:alpha val="82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5" name="Rectangle 24"/>
            <p:cNvSpPr/>
            <p:nvPr/>
          </p:nvSpPr>
          <p:spPr>
            <a:xfrm>
              <a:off x="4150676" y="3193457"/>
              <a:ext cx="669015"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NS?</a:t>
              </a:r>
            </a:p>
          </p:txBody>
        </p:sp>
      </p:grpSp>
      <p:sp>
        <p:nvSpPr>
          <p:cNvPr id="12" name="Arrondir un rectangle avec un coin du même côté 11"/>
          <p:cNvSpPr/>
          <p:nvPr/>
        </p:nvSpPr>
        <p:spPr>
          <a:xfrm>
            <a:off x="4251218" y="1852392"/>
            <a:ext cx="628952"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rgbClr val="800000"/>
                </a:solidFill>
              </a:rPr>
              <a:t>JET</a:t>
            </a:r>
          </a:p>
        </p:txBody>
      </p:sp>
      <p:sp>
        <p:nvSpPr>
          <p:cNvPr id="28" name="Arrondir un rectangle avec un coin du même côté 27"/>
          <p:cNvSpPr/>
          <p:nvPr/>
        </p:nvSpPr>
        <p:spPr>
          <a:xfrm>
            <a:off x="1391903" y="3427220"/>
            <a:ext cx="1027144"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rgbClr val="800000"/>
                </a:solidFill>
              </a:rPr>
              <a:t>DISQUE</a:t>
            </a:r>
          </a:p>
        </p:txBody>
      </p:sp>
      <p:sp>
        <p:nvSpPr>
          <p:cNvPr id="29" name="Arrondir un rectangle avec un coin du même côté 28"/>
          <p:cNvSpPr/>
          <p:nvPr/>
        </p:nvSpPr>
        <p:spPr>
          <a:xfrm>
            <a:off x="6545013" y="3331667"/>
            <a:ext cx="1027144" cy="495905"/>
          </a:xfrm>
          <a:prstGeom prst="round2SameRect">
            <a:avLst/>
          </a:prstGeom>
          <a:solidFill>
            <a:schemeClr val="bg1">
              <a:lumMod val="9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000">
                <a:solidFill>
                  <a:srgbClr val="800000"/>
                </a:solidFill>
              </a:rPr>
              <a:t>EJECTA</a:t>
            </a:r>
          </a:p>
        </p:txBody>
      </p:sp>
      <p:grpSp>
        <p:nvGrpSpPr>
          <p:cNvPr id="40" name="Grouper 39"/>
          <p:cNvGrpSpPr/>
          <p:nvPr/>
        </p:nvGrpSpPr>
        <p:grpSpPr>
          <a:xfrm>
            <a:off x="2985322" y="3843162"/>
            <a:ext cx="836751" cy="641699"/>
            <a:chOff x="3045820" y="4254724"/>
            <a:chExt cx="836751" cy="641699"/>
          </a:xfrm>
        </p:grpSpPr>
        <p:sp>
          <p:nvSpPr>
            <p:cNvPr id="13" name="Flèche en arc 12"/>
            <p:cNvSpPr>
              <a:spLocks noChangeAspect="1"/>
            </p:cNvSpPr>
            <p:nvPr/>
          </p:nvSpPr>
          <p:spPr>
            <a:xfrm>
              <a:off x="3045820" y="4254724"/>
              <a:ext cx="655301" cy="641699"/>
            </a:xfrm>
            <a:prstGeom prst="circularArrow">
              <a:avLst>
                <a:gd name="adj1" fmla="val 12500"/>
                <a:gd name="adj2" fmla="val 1142319"/>
                <a:gd name="adj3" fmla="val 20457681"/>
                <a:gd name="adj4" fmla="val 971121"/>
                <a:gd name="adj5" fmla="val 12500"/>
              </a:avLst>
            </a:prstGeom>
            <a:solidFill>
              <a:srgbClr val="800000"/>
            </a:solidFill>
            <a:ln w="3175" cmpd="sng">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chemeClr val="tx1"/>
                </a:solidFill>
              </a:endParaRPr>
            </a:p>
          </p:txBody>
        </p:sp>
        <p:grpSp>
          <p:nvGrpSpPr>
            <p:cNvPr id="39" name="Grouper 38"/>
            <p:cNvGrpSpPr/>
            <p:nvPr/>
          </p:nvGrpSpPr>
          <p:grpSpPr>
            <a:xfrm>
              <a:off x="3207014" y="4428495"/>
              <a:ext cx="675557" cy="359073"/>
              <a:chOff x="171110" y="4688320"/>
              <a:chExt cx="675557" cy="359073"/>
            </a:xfrm>
          </p:grpSpPr>
          <p:sp>
            <p:nvSpPr>
              <p:cNvPr id="34" name="Rectangle 33"/>
              <p:cNvSpPr/>
              <p:nvPr/>
            </p:nvSpPr>
            <p:spPr>
              <a:xfrm>
                <a:off x="171110" y="4688320"/>
                <a:ext cx="675557" cy="359073"/>
              </a:xfrm>
              <a:prstGeom prst="rect">
                <a:avLst/>
              </a:prstGeom>
            </p:spPr>
            <p:txBody>
              <a:bodyPr wrap="square">
                <a:spAutoFit/>
              </a:bodyPr>
              <a:lstStyle/>
              <a:p>
                <a:pPr lvl="0">
                  <a:lnSpc>
                    <a:spcPct val="110000"/>
                  </a:lnSpc>
                  <a:buSzPct val="100000"/>
                </a:pPr>
                <a:r>
                  <a:rPr lang="en-US" sz="1600">
                    <a:solidFill>
                      <a:srgbClr val="800000"/>
                    </a:solidFill>
                    <a:latin typeface="Geneva"/>
                    <a:cs typeface="Geneva"/>
                  </a:rPr>
                  <a:t>B</a:t>
                </a:r>
              </a:p>
            </p:txBody>
          </p:sp>
          <p:cxnSp>
            <p:nvCxnSpPr>
              <p:cNvPr id="35" name="Connecteur droit 34"/>
              <p:cNvCxnSpPr/>
              <p:nvPr/>
            </p:nvCxnSpPr>
            <p:spPr>
              <a:xfrm>
                <a:off x="237375" y="4731863"/>
                <a:ext cx="210149" cy="0"/>
              </a:xfrm>
              <a:prstGeom prst="line">
                <a:avLst/>
              </a:prstGeom>
              <a:ln>
                <a:solidFill>
                  <a:srgbClr val="800000"/>
                </a:solidFill>
                <a:headEnd type="none"/>
                <a:tailEnd type="arrow"/>
              </a:ln>
              <a:effectLst/>
            </p:spPr>
            <p:style>
              <a:lnRef idx="2">
                <a:schemeClr val="accent1"/>
              </a:lnRef>
              <a:fillRef idx="0">
                <a:schemeClr val="accent1"/>
              </a:fillRef>
              <a:effectRef idx="1">
                <a:schemeClr val="accent1"/>
              </a:effectRef>
              <a:fontRef idx="minor">
                <a:schemeClr val="tx1"/>
              </a:fontRef>
            </p:style>
          </p:cxnSp>
        </p:grpSp>
      </p:grpSp>
      <p:grpSp>
        <p:nvGrpSpPr>
          <p:cNvPr id="55" name="Grouper 54"/>
          <p:cNvGrpSpPr/>
          <p:nvPr/>
        </p:nvGrpSpPr>
        <p:grpSpPr>
          <a:xfrm>
            <a:off x="2664143" y="3448991"/>
            <a:ext cx="1336610" cy="469296"/>
            <a:chOff x="2600389" y="3654606"/>
            <a:chExt cx="1336610" cy="469296"/>
          </a:xfrm>
        </p:grpSpPr>
        <p:grpSp>
          <p:nvGrpSpPr>
            <p:cNvPr id="49" name="Grouper 48"/>
            <p:cNvGrpSpPr/>
            <p:nvPr/>
          </p:nvGrpSpPr>
          <p:grpSpPr>
            <a:xfrm>
              <a:off x="2884670" y="3669120"/>
              <a:ext cx="1052329" cy="454782"/>
              <a:chOff x="3640623" y="5135639"/>
              <a:chExt cx="1052329" cy="454782"/>
            </a:xfrm>
          </p:grpSpPr>
          <p:cxnSp>
            <p:nvCxnSpPr>
              <p:cNvPr id="30" name="Connecteur droit 29"/>
              <p:cNvCxnSpPr/>
              <p:nvPr/>
            </p:nvCxnSpPr>
            <p:spPr>
              <a:xfrm flipV="1">
                <a:off x="3640623" y="5237240"/>
                <a:ext cx="864596" cy="12096"/>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42" name="Connecteur droit 41"/>
              <p:cNvCxnSpPr/>
              <p:nvPr/>
            </p:nvCxnSpPr>
            <p:spPr>
              <a:xfrm flipV="1">
                <a:off x="3640623" y="5462210"/>
                <a:ext cx="864596" cy="12096"/>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43" name="Connecteur droit 42"/>
              <p:cNvCxnSpPr/>
              <p:nvPr/>
            </p:nvCxnSpPr>
            <p:spPr>
              <a:xfrm>
                <a:off x="4363612" y="5135639"/>
                <a:ext cx="317245" cy="186267"/>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45" name="Connecteur droit 44"/>
              <p:cNvCxnSpPr/>
              <p:nvPr/>
            </p:nvCxnSpPr>
            <p:spPr>
              <a:xfrm flipV="1">
                <a:off x="4375707" y="5309811"/>
                <a:ext cx="317245" cy="280610"/>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grpSp>
        <p:grpSp>
          <p:nvGrpSpPr>
            <p:cNvPr id="50" name="Grouper 49"/>
            <p:cNvGrpSpPr/>
            <p:nvPr/>
          </p:nvGrpSpPr>
          <p:grpSpPr>
            <a:xfrm rot="10800000">
              <a:off x="2600389" y="3654606"/>
              <a:ext cx="1052329" cy="454782"/>
              <a:chOff x="3640623" y="5135639"/>
              <a:chExt cx="1052329" cy="454782"/>
            </a:xfrm>
          </p:grpSpPr>
          <p:cxnSp>
            <p:nvCxnSpPr>
              <p:cNvPr id="51" name="Connecteur droit 50"/>
              <p:cNvCxnSpPr/>
              <p:nvPr/>
            </p:nvCxnSpPr>
            <p:spPr>
              <a:xfrm flipV="1">
                <a:off x="3640623" y="5237240"/>
                <a:ext cx="864596" cy="12096"/>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52" name="Connecteur droit 51"/>
              <p:cNvCxnSpPr/>
              <p:nvPr/>
            </p:nvCxnSpPr>
            <p:spPr>
              <a:xfrm flipV="1">
                <a:off x="3640623" y="5462210"/>
                <a:ext cx="864596" cy="12096"/>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53" name="Connecteur droit 52"/>
              <p:cNvCxnSpPr/>
              <p:nvPr/>
            </p:nvCxnSpPr>
            <p:spPr>
              <a:xfrm>
                <a:off x="4363612" y="5135639"/>
                <a:ext cx="317245" cy="186267"/>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cxnSp>
            <p:nvCxnSpPr>
              <p:cNvPr id="54" name="Connecteur droit 53"/>
              <p:cNvCxnSpPr/>
              <p:nvPr/>
            </p:nvCxnSpPr>
            <p:spPr>
              <a:xfrm flipV="1">
                <a:off x="4375707" y="5309811"/>
                <a:ext cx="317245" cy="280610"/>
              </a:xfrm>
              <a:prstGeom prst="line">
                <a:avLst/>
              </a:prstGeom>
              <a:ln w="38100" cmpd="sng">
                <a:solidFill>
                  <a:srgbClr val="800000"/>
                </a:solidFill>
              </a:ln>
              <a:effectLst/>
            </p:spPr>
            <p:style>
              <a:lnRef idx="2">
                <a:schemeClr val="accent1"/>
              </a:lnRef>
              <a:fillRef idx="0">
                <a:schemeClr val="accent1"/>
              </a:fillRef>
              <a:effectRef idx="1">
                <a:schemeClr val="accent1"/>
              </a:effectRef>
              <a:fontRef idx="minor">
                <a:schemeClr val="tx1"/>
              </a:fontRef>
            </p:style>
          </p:cxnSp>
        </p:grpSp>
      </p:grpSp>
      <p:sp>
        <p:nvSpPr>
          <p:cNvPr id="56" name="Rectangle 55"/>
          <p:cNvSpPr/>
          <p:nvPr/>
        </p:nvSpPr>
        <p:spPr>
          <a:xfrm>
            <a:off x="3040893" y="3172789"/>
            <a:ext cx="675557" cy="359073"/>
          </a:xfrm>
          <a:prstGeom prst="rect">
            <a:avLst/>
          </a:prstGeom>
        </p:spPr>
        <p:txBody>
          <a:bodyPr wrap="square">
            <a:spAutoFit/>
          </a:bodyPr>
          <a:lstStyle/>
          <a:p>
            <a:pPr lvl="0">
              <a:lnSpc>
                <a:spcPct val="110000"/>
              </a:lnSpc>
              <a:buSzPct val="100000"/>
            </a:pPr>
            <a:r>
              <a:rPr lang="en-US" sz="1600">
                <a:solidFill>
                  <a:srgbClr val="800000"/>
                </a:solidFill>
                <a:latin typeface="Geneva"/>
                <a:cs typeface="Geneva"/>
              </a:rPr>
              <a:t>M, L</a:t>
            </a:r>
          </a:p>
        </p:txBody>
      </p:sp>
      <p:sp>
        <p:nvSpPr>
          <p:cNvPr id="57" name="Ellipse 56"/>
          <p:cNvSpPr>
            <a:spLocks noChangeAspect="1"/>
          </p:cNvSpPr>
          <p:nvPr/>
        </p:nvSpPr>
        <p:spPr>
          <a:xfrm>
            <a:off x="3182801" y="3186938"/>
            <a:ext cx="47538" cy="45720"/>
          </a:xfrm>
          <a:prstGeom prst="ellips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58" name="Ellipse 57"/>
          <p:cNvSpPr>
            <a:spLocks noChangeAspect="1"/>
          </p:cNvSpPr>
          <p:nvPr/>
        </p:nvSpPr>
        <p:spPr>
          <a:xfrm>
            <a:off x="3456151" y="3182103"/>
            <a:ext cx="47538" cy="45720"/>
          </a:xfrm>
          <a:prstGeom prst="ellips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0" name="Forme libre 59"/>
          <p:cNvSpPr/>
          <p:nvPr/>
        </p:nvSpPr>
        <p:spPr>
          <a:xfrm rot="1726397">
            <a:off x="1869771" y="2437581"/>
            <a:ext cx="257670" cy="945348"/>
          </a:xfrm>
          <a:custGeom>
            <a:avLst/>
            <a:gdLst>
              <a:gd name="connsiteX0" fmla="*/ 568504 w 1112789"/>
              <a:gd name="connsiteY0" fmla="*/ 3060095 h 3060095"/>
              <a:gd name="connsiteX1" fmla="*/ 48408 w 1112789"/>
              <a:gd name="connsiteY1" fmla="*/ 2733523 h 3060095"/>
              <a:gd name="connsiteX2" fmla="*/ 1112789 w 1112789"/>
              <a:gd name="connsiteY2" fmla="*/ 2455333 h 3060095"/>
              <a:gd name="connsiteX3" fmla="*/ 48408 w 1112789"/>
              <a:gd name="connsiteY3" fmla="*/ 2152952 h 3060095"/>
              <a:gd name="connsiteX4" fmla="*/ 1076504 w 1112789"/>
              <a:gd name="connsiteY4" fmla="*/ 1874762 h 3060095"/>
              <a:gd name="connsiteX5" fmla="*/ 24218 w 1112789"/>
              <a:gd name="connsiteY5" fmla="*/ 1644952 h 3060095"/>
              <a:gd name="connsiteX6" fmla="*/ 1076504 w 1112789"/>
              <a:gd name="connsiteY6" fmla="*/ 1390952 h 3060095"/>
              <a:gd name="connsiteX7" fmla="*/ 27 w 1112789"/>
              <a:gd name="connsiteY7" fmla="*/ 1185333 h 3060095"/>
              <a:gd name="connsiteX8" fmla="*/ 1040218 w 1112789"/>
              <a:gd name="connsiteY8" fmla="*/ 919238 h 3060095"/>
              <a:gd name="connsiteX9" fmla="*/ 399170 w 1112789"/>
              <a:gd name="connsiteY9" fmla="*/ 737809 h 3060095"/>
              <a:gd name="connsiteX10" fmla="*/ 580599 w 1112789"/>
              <a:gd name="connsiteY10" fmla="*/ 580571 h 3060095"/>
              <a:gd name="connsiteX11" fmla="*/ 580599 w 1112789"/>
              <a:gd name="connsiteY11" fmla="*/ 0 h 306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2789" h="3060095">
                <a:moveTo>
                  <a:pt x="568504" y="3060095"/>
                </a:moveTo>
                <a:cubicBezTo>
                  <a:pt x="263099" y="2947206"/>
                  <a:pt x="-42306" y="2834317"/>
                  <a:pt x="48408" y="2733523"/>
                </a:cubicBezTo>
                <a:cubicBezTo>
                  <a:pt x="139122" y="2632729"/>
                  <a:pt x="1112789" y="2552095"/>
                  <a:pt x="1112789" y="2455333"/>
                </a:cubicBezTo>
                <a:cubicBezTo>
                  <a:pt x="1112789" y="2358571"/>
                  <a:pt x="54455" y="2249714"/>
                  <a:pt x="48408" y="2152952"/>
                </a:cubicBezTo>
                <a:cubicBezTo>
                  <a:pt x="42361" y="2056190"/>
                  <a:pt x="1080536" y="1959429"/>
                  <a:pt x="1076504" y="1874762"/>
                </a:cubicBezTo>
                <a:cubicBezTo>
                  <a:pt x="1072472" y="1790095"/>
                  <a:pt x="24218" y="1725587"/>
                  <a:pt x="24218" y="1644952"/>
                </a:cubicBezTo>
                <a:cubicBezTo>
                  <a:pt x="24218" y="1564317"/>
                  <a:pt x="1080536" y="1467555"/>
                  <a:pt x="1076504" y="1390952"/>
                </a:cubicBezTo>
                <a:cubicBezTo>
                  <a:pt x="1072472" y="1314349"/>
                  <a:pt x="6075" y="1263952"/>
                  <a:pt x="27" y="1185333"/>
                </a:cubicBezTo>
                <a:cubicBezTo>
                  <a:pt x="-6021" y="1106714"/>
                  <a:pt x="973694" y="993825"/>
                  <a:pt x="1040218" y="919238"/>
                </a:cubicBezTo>
                <a:cubicBezTo>
                  <a:pt x="1106742" y="844651"/>
                  <a:pt x="475773" y="794253"/>
                  <a:pt x="399170" y="737809"/>
                </a:cubicBezTo>
                <a:cubicBezTo>
                  <a:pt x="322567" y="681365"/>
                  <a:pt x="550361" y="703539"/>
                  <a:pt x="580599" y="580571"/>
                </a:cubicBezTo>
                <a:cubicBezTo>
                  <a:pt x="610837" y="457603"/>
                  <a:pt x="580599" y="0"/>
                  <a:pt x="580599" y="0"/>
                </a:cubicBezTo>
              </a:path>
            </a:pathLst>
          </a:custGeom>
          <a:noFill/>
          <a:ln>
            <a:solidFill>
              <a:srgbClr val="8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grpSp>
        <p:nvGrpSpPr>
          <p:cNvPr id="76" name="Grouper 75"/>
          <p:cNvGrpSpPr/>
          <p:nvPr/>
        </p:nvGrpSpPr>
        <p:grpSpPr>
          <a:xfrm>
            <a:off x="5046436" y="3507002"/>
            <a:ext cx="1285061" cy="164592"/>
            <a:chOff x="5022246" y="3712617"/>
            <a:chExt cx="1285061" cy="164592"/>
          </a:xfrm>
        </p:grpSpPr>
        <p:sp>
          <p:nvSpPr>
            <p:cNvPr id="61" name="Forme libre 60"/>
            <p:cNvSpPr/>
            <p:nvPr/>
          </p:nvSpPr>
          <p:spPr>
            <a:xfrm rot="5400000">
              <a:off x="5863823" y="3433725"/>
              <a:ext cx="164592" cy="722376"/>
            </a:xfrm>
            <a:custGeom>
              <a:avLst/>
              <a:gdLst>
                <a:gd name="connsiteX0" fmla="*/ 568504 w 1112789"/>
                <a:gd name="connsiteY0" fmla="*/ 3060095 h 3060095"/>
                <a:gd name="connsiteX1" fmla="*/ 48408 w 1112789"/>
                <a:gd name="connsiteY1" fmla="*/ 2733523 h 3060095"/>
                <a:gd name="connsiteX2" fmla="*/ 1112789 w 1112789"/>
                <a:gd name="connsiteY2" fmla="*/ 2455333 h 3060095"/>
                <a:gd name="connsiteX3" fmla="*/ 48408 w 1112789"/>
                <a:gd name="connsiteY3" fmla="*/ 2152952 h 3060095"/>
                <a:gd name="connsiteX4" fmla="*/ 1076504 w 1112789"/>
                <a:gd name="connsiteY4" fmla="*/ 1874762 h 3060095"/>
                <a:gd name="connsiteX5" fmla="*/ 24218 w 1112789"/>
                <a:gd name="connsiteY5" fmla="*/ 1644952 h 3060095"/>
                <a:gd name="connsiteX6" fmla="*/ 1076504 w 1112789"/>
                <a:gd name="connsiteY6" fmla="*/ 1390952 h 3060095"/>
                <a:gd name="connsiteX7" fmla="*/ 27 w 1112789"/>
                <a:gd name="connsiteY7" fmla="*/ 1185333 h 3060095"/>
                <a:gd name="connsiteX8" fmla="*/ 1040218 w 1112789"/>
                <a:gd name="connsiteY8" fmla="*/ 919238 h 3060095"/>
                <a:gd name="connsiteX9" fmla="*/ 399170 w 1112789"/>
                <a:gd name="connsiteY9" fmla="*/ 737809 h 3060095"/>
                <a:gd name="connsiteX10" fmla="*/ 580599 w 1112789"/>
                <a:gd name="connsiteY10" fmla="*/ 580571 h 3060095"/>
                <a:gd name="connsiteX11" fmla="*/ 580599 w 1112789"/>
                <a:gd name="connsiteY11" fmla="*/ 0 h 306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2789" h="3060095">
                  <a:moveTo>
                    <a:pt x="568504" y="3060095"/>
                  </a:moveTo>
                  <a:cubicBezTo>
                    <a:pt x="263099" y="2947206"/>
                    <a:pt x="-42306" y="2834317"/>
                    <a:pt x="48408" y="2733523"/>
                  </a:cubicBezTo>
                  <a:cubicBezTo>
                    <a:pt x="139122" y="2632729"/>
                    <a:pt x="1112789" y="2552095"/>
                    <a:pt x="1112789" y="2455333"/>
                  </a:cubicBezTo>
                  <a:cubicBezTo>
                    <a:pt x="1112789" y="2358571"/>
                    <a:pt x="54455" y="2249714"/>
                    <a:pt x="48408" y="2152952"/>
                  </a:cubicBezTo>
                  <a:cubicBezTo>
                    <a:pt x="42361" y="2056190"/>
                    <a:pt x="1080536" y="1959429"/>
                    <a:pt x="1076504" y="1874762"/>
                  </a:cubicBezTo>
                  <a:cubicBezTo>
                    <a:pt x="1072472" y="1790095"/>
                    <a:pt x="24218" y="1725587"/>
                    <a:pt x="24218" y="1644952"/>
                  </a:cubicBezTo>
                  <a:cubicBezTo>
                    <a:pt x="24218" y="1564317"/>
                    <a:pt x="1080536" y="1467555"/>
                    <a:pt x="1076504" y="1390952"/>
                  </a:cubicBezTo>
                  <a:cubicBezTo>
                    <a:pt x="1072472" y="1314349"/>
                    <a:pt x="6075" y="1263952"/>
                    <a:pt x="27" y="1185333"/>
                  </a:cubicBezTo>
                  <a:cubicBezTo>
                    <a:pt x="-6021" y="1106714"/>
                    <a:pt x="973694" y="993825"/>
                    <a:pt x="1040218" y="919238"/>
                  </a:cubicBezTo>
                  <a:cubicBezTo>
                    <a:pt x="1106742" y="844651"/>
                    <a:pt x="475773" y="794253"/>
                    <a:pt x="399170" y="737809"/>
                  </a:cubicBezTo>
                  <a:cubicBezTo>
                    <a:pt x="322567" y="681365"/>
                    <a:pt x="550361" y="703539"/>
                    <a:pt x="580599" y="580571"/>
                  </a:cubicBezTo>
                  <a:cubicBezTo>
                    <a:pt x="610837" y="457603"/>
                    <a:pt x="580599" y="0"/>
                    <a:pt x="580599" y="0"/>
                  </a:cubicBezTo>
                </a:path>
              </a:pathLst>
            </a:custGeom>
            <a:noFill/>
            <a:ln>
              <a:solidFill>
                <a:srgbClr val="8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cxnSp>
          <p:nvCxnSpPr>
            <p:cNvPr id="73" name="Connecteur droit 72"/>
            <p:cNvCxnSpPr/>
            <p:nvPr/>
          </p:nvCxnSpPr>
          <p:spPr>
            <a:xfrm flipH="1">
              <a:off x="5022246" y="3808279"/>
              <a:ext cx="514305" cy="1"/>
            </a:xfrm>
            <a:prstGeom prst="line">
              <a:avLst/>
            </a:prstGeom>
            <a:ln w="19050" cmpd="sng">
              <a:solidFill>
                <a:srgbClr val="800000"/>
              </a:solidFill>
              <a:prstDash val="dot"/>
            </a:ln>
            <a:effectLst/>
          </p:spPr>
          <p:style>
            <a:lnRef idx="2">
              <a:schemeClr val="accent1"/>
            </a:lnRef>
            <a:fillRef idx="0">
              <a:schemeClr val="accent1"/>
            </a:fillRef>
            <a:effectRef idx="1">
              <a:schemeClr val="accent1"/>
            </a:effectRef>
            <a:fontRef idx="minor">
              <a:schemeClr val="tx1"/>
            </a:fontRef>
          </p:style>
        </p:cxnSp>
      </p:grpSp>
      <p:sp>
        <p:nvSpPr>
          <p:cNvPr id="77" name="Forme libre 76"/>
          <p:cNvSpPr/>
          <p:nvPr/>
        </p:nvSpPr>
        <p:spPr>
          <a:xfrm>
            <a:off x="2189238" y="2116671"/>
            <a:ext cx="1850572" cy="1173238"/>
          </a:xfrm>
          <a:custGeom>
            <a:avLst/>
            <a:gdLst>
              <a:gd name="connsiteX0" fmla="*/ 0 w 1850572"/>
              <a:gd name="connsiteY0" fmla="*/ 1173238 h 1173238"/>
              <a:gd name="connsiteX1" fmla="*/ 254000 w 1850572"/>
              <a:gd name="connsiteY1" fmla="*/ 786190 h 1173238"/>
              <a:gd name="connsiteX2" fmla="*/ 641048 w 1850572"/>
              <a:gd name="connsiteY2" fmla="*/ 435428 h 1173238"/>
              <a:gd name="connsiteX3" fmla="*/ 991810 w 1850572"/>
              <a:gd name="connsiteY3" fmla="*/ 241904 h 1173238"/>
              <a:gd name="connsiteX4" fmla="*/ 1318381 w 1850572"/>
              <a:gd name="connsiteY4" fmla="*/ 96762 h 1173238"/>
              <a:gd name="connsiteX5" fmla="*/ 1681238 w 1850572"/>
              <a:gd name="connsiteY5" fmla="*/ 24190 h 1173238"/>
              <a:gd name="connsiteX6" fmla="*/ 1850572 w 1850572"/>
              <a:gd name="connsiteY6" fmla="*/ 0 h 117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0572" h="1173238">
                <a:moveTo>
                  <a:pt x="0" y="1173238"/>
                </a:moveTo>
                <a:cubicBezTo>
                  <a:pt x="73579" y="1041198"/>
                  <a:pt x="147159" y="909158"/>
                  <a:pt x="254000" y="786190"/>
                </a:cubicBezTo>
                <a:cubicBezTo>
                  <a:pt x="360841" y="663222"/>
                  <a:pt x="518080" y="526142"/>
                  <a:pt x="641048" y="435428"/>
                </a:cubicBezTo>
                <a:cubicBezTo>
                  <a:pt x="764016" y="344714"/>
                  <a:pt x="878921" y="298348"/>
                  <a:pt x="991810" y="241904"/>
                </a:cubicBezTo>
                <a:cubicBezTo>
                  <a:pt x="1104699" y="185460"/>
                  <a:pt x="1203476" y="133048"/>
                  <a:pt x="1318381" y="96762"/>
                </a:cubicBezTo>
                <a:cubicBezTo>
                  <a:pt x="1433286" y="60476"/>
                  <a:pt x="1592540" y="40317"/>
                  <a:pt x="1681238" y="24190"/>
                </a:cubicBezTo>
                <a:cubicBezTo>
                  <a:pt x="1769936" y="8063"/>
                  <a:pt x="1850572" y="0"/>
                  <a:pt x="1850572" y="0"/>
                </a:cubicBezTo>
              </a:path>
            </a:pathLst>
          </a:custGeom>
          <a:ln w="57150" cmpd="sng">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sp>
        <p:nvSpPr>
          <p:cNvPr id="78" name="Forme libre 77"/>
          <p:cNvSpPr/>
          <p:nvPr/>
        </p:nvSpPr>
        <p:spPr>
          <a:xfrm rot="3690952">
            <a:off x="5078041" y="2042065"/>
            <a:ext cx="1850572" cy="1173238"/>
          </a:xfrm>
          <a:custGeom>
            <a:avLst/>
            <a:gdLst>
              <a:gd name="connsiteX0" fmla="*/ 0 w 1850572"/>
              <a:gd name="connsiteY0" fmla="*/ 1173238 h 1173238"/>
              <a:gd name="connsiteX1" fmla="*/ 254000 w 1850572"/>
              <a:gd name="connsiteY1" fmla="*/ 786190 h 1173238"/>
              <a:gd name="connsiteX2" fmla="*/ 641048 w 1850572"/>
              <a:gd name="connsiteY2" fmla="*/ 435428 h 1173238"/>
              <a:gd name="connsiteX3" fmla="*/ 991810 w 1850572"/>
              <a:gd name="connsiteY3" fmla="*/ 241904 h 1173238"/>
              <a:gd name="connsiteX4" fmla="*/ 1318381 w 1850572"/>
              <a:gd name="connsiteY4" fmla="*/ 96762 h 1173238"/>
              <a:gd name="connsiteX5" fmla="*/ 1681238 w 1850572"/>
              <a:gd name="connsiteY5" fmla="*/ 24190 h 1173238"/>
              <a:gd name="connsiteX6" fmla="*/ 1850572 w 1850572"/>
              <a:gd name="connsiteY6" fmla="*/ 0 h 117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0572" h="1173238">
                <a:moveTo>
                  <a:pt x="0" y="1173238"/>
                </a:moveTo>
                <a:cubicBezTo>
                  <a:pt x="73579" y="1041198"/>
                  <a:pt x="147159" y="909158"/>
                  <a:pt x="254000" y="786190"/>
                </a:cubicBezTo>
                <a:cubicBezTo>
                  <a:pt x="360841" y="663222"/>
                  <a:pt x="518080" y="526142"/>
                  <a:pt x="641048" y="435428"/>
                </a:cubicBezTo>
                <a:cubicBezTo>
                  <a:pt x="764016" y="344714"/>
                  <a:pt x="878921" y="298348"/>
                  <a:pt x="991810" y="241904"/>
                </a:cubicBezTo>
                <a:cubicBezTo>
                  <a:pt x="1104699" y="185460"/>
                  <a:pt x="1203476" y="133048"/>
                  <a:pt x="1318381" y="96762"/>
                </a:cubicBezTo>
                <a:cubicBezTo>
                  <a:pt x="1433286" y="60476"/>
                  <a:pt x="1592540" y="40317"/>
                  <a:pt x="1681238" y="24190"/>
                </a:cubicBezTo>
                <a:cubicBezTo>
                  <a:pt x="1769936" y="8063"/>
                  <a:pt x="1850572" y="0"/>
                  <a:pt x="1850572" y="0"/>
                </a:cubicBezTo>
              </a:path>
            </a:pathLst>
          </a:custGeom>
          <a:ln w="57150" cmpd="sng">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rgbClr val="000000"/>
              </a:solidFill>
            </a:endParaRPr>
          </a:p>
        </p:txBody>
      </p:sp>
      <p:grpSp>
        <p:nvGrpSpPr>
          <p:cNvPr id="82" name="Grouper 81"/>
          <p:cNvGrpSpPr/>
          <p:nvPr/>
        </p:nvGrpSpPr>
        <p:grpSpPr>
          <a:xfrm>
            <a:off x="1428188" y="2622579"/>
            <a:ext cx="675557" cy="359073"/>
            <a:chOff x="907293" y="2823213"/>
            <a:chExt cx="675557" cy="359073"/>
          </a:xfrm>
        </p:grpSpPr>
        <p:sp>
          <p:nvSpPr>
            <p:cNvPr id="80" name="Rectangle 79"/>
            <p:cNvSpPr/>
            <p:nvPr/>
          </p:nvSpPr>
          <p:spPr>
            <a:xfrm>
              <a:off x="907293" y="2823213"/>
              <a:ext cx="675557" cy="359073"/>
            </a:xfrm>
            <a:prstGeom prst="rect">
              <a:avLst/>
            </a:prstGeom>
          </p:spPr>
          <p:txBody>
            <a:bodyPr wrap="square">
              <a:spAutoFit/>
            </a:bodyPr>
            <a:lstStyle/>
            <a:p>
              <a:pPr lvl="0">
                <a:lnSpc>
                  <a:spcPct val="110000"/>
                </a:lnSpc>
                <a:buSzPct val="100000"/>
              </a:pPr>
              <a:r>
                <a:rPr lang="en-US" sz="1600">
                  <a:solidFill>
                    <a:srgbClr val="800000"/>
                  </a:solidFill>
                  <a:latin typeface="Geneva"/>
                  <a:cs typeface="Geneva"/>
                </a:rPr>
                <a:t>q ?</a:t>
              </a:r>
            </a:p>
          </p:txBody>
        </p:sp>
        <p:sp>
          <p:nvSpPr>
            <p:cNvPr id="81" name="Ellipse 80"/>
            <p:cNvSpPr>
              <a:spLocks noChangeAspect="1"/>
            </p:cNvSpPr>
            <p:nvPr/>
          </p:nvSpPr>
          <p:spPr>
            <a:xfrm>
              <a:off x="1049201" y="2837362"/>
              <a:ext cx="47538" cy="45720"/>
            </a:xfrm>
            <a:prstGeom prst="ellipse">
              <a:avLst/>
            </a:prstGeom>
            <a:solidFill>
              <a:srgbClr val="8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solidFill>
                  <a:srgbClr val="800000"/>
                </a:solidFill>
              </a:endParaRPr>
            </a:p>
          </p:txBody>
        </p:sp>
      </p:grpSp>
      <p:sp>
        <p:nvSpPr>
          <p:cNvPr id="84" name="Rectangle 83"/>
          <p:cNvSpPr/>
          <p:nvPr/>
        </p:nvSpPr>
        <p:spPr>
          <a:xfrm>
            <a:off x="5800816" y="3147001"/>
            <a:ext cx="300082" cy="369332"/>
          </a:xfrm>
          <a:prstGeom prst="rect">
            <a:avLst/>
          </a:prstGeom>
        </p:spPr>
        <p:txBody>
          <a:bodyPr wrap="none">
            <a:spAutoFit/>
          </a:bodyPr>
          <a:lstStyle/>
          <a:p>
            <a:r>
              <a:rPr lang="el-GR">
                <a:solidFill>
                  <a:srgbClr val="800000"/>
                </a:solidFill>
              </a:rPr>
              <a:t>ν</a:t>
            </a:r>
            <a:endParaRPr lang="fr-FR">
              <a:solidFill>
                <a:srgbClr val="800000"/>
              </a:solidFill>
            </a:endParaRPr>
          </a:p>
        </p:txBody>
      </p:sp>
      <p:sp>
        <p:nvSpPr>
          <p:cNvPr id="85" name="Rectangle 84"/>
          <p:cNvSpPr/>
          <p:nvPr/>
        </p:nvSpPr>
        <p:spPr>
          <a:xfrm>
            <a:off x="1937474" y="1840297"/>
            <a:ext cx="1103419" cy="629916"/>
          </a:xfrm>
          <a:prstGeom prst="rect">
            <a:avLst/>
          </a:prstGeom>
        </p:spPr>
        <p:txBody>
          <a:bodyPr wrap="square">
            <a:spAutoFit/>
          </a:bodyPr>
          <a:lstStyle/>
          <a:p>
            <a:pPr lvl="0" algn="ctr">
              <a:lnSpc>
                <a:spcPct val="110000"/>
              </a:lnSpc>
              <a:buSzPct val="100000"/>
            </a:pPr>
            <a:r>
              <a:rPr lang="en-US" sz="1600">
                <a:solidFill>
                  <a:srgbClr val="800000"/>
                </a:solidFill>
                <a:latin typeface="Geneva"/>
                <a:cs typeface="Geneva"/>
              </a:rPr>
              <a:t>le vent canalise</a:t>
            </a:r>
          </a:p>
        </p:txBody>
      </p:sp>
      <p:sp>
        <p:nvSpPr>
          <p:cNvPr id="86" name="Rectangle 85"/>
          <p:cNvSpPr/>
          <p:nvPr/>
        </p:nvSpPr>
        <p:spPr>
          <a:xfrm>
            <a:off x="6100898" y="1854209"/>
            <a:ext cx="1307774" cy="629916"/>
          </a:xfrm>
          <a:prstGeom prst="rect">
            <a:avLst/>
          </a:prstGeom>
        </p:spPr>
        <p:txBody>
          <a:bodyPr wrap="square">
            <a:spAutoFit/>
          </a:bodyPr>
          <a:lstStyle/>
          <a:p>
            <a:pPr lvl="0" algn="ctr">
              <a:lnSpc>
                <a:spcPct val="110000"/>
              </a:lnSpc>
              <a:buSzPct val="100000"/>
            </a:pPr>
            <a:r>
              <a:rPr lang="en-US" sz="1600">
                <a:solidFill>
                  <a:srgbClr val="000000"/>
                </a:solidFill>
                <a:latin typeface="Geneva"/>
                <a:cs typeface="Geneva"/>
              </a:rPr>
              <a:t>le jet doit percer</a:t>
            </a:r>
          </a:p>
        </p:txBody>
      </p:sp>
      <p:sp>
        <p:nvSpPr>
          <p:cNvPr id="87" name="Forme libre 86"/>
          <p:cNvSpPr>
            <a:spLocks noChangeAspect="1"/>
          </p:cNvSpPr>
          <p:nvPr/>
        </p:nvSpPr>
        <p:spPr>
          <a:xfrm>
            <a:off x="6669283" y="4003516"/>
            <a:ext cx="412400" cy="411480"/>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88" name="Forme libre 87"/>
          <p:cNvSpPr/>
          <p:nvPr/>
        </p:nvSpPr>
        <p:spPr>
          <a:xfrm rot="10800000" flipH="1">
            <a:off x="4433205" y="1270003"/>
            <a:ext cx="408820" cy="410775"/>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89" name="Forme libre 88"/>
          <p:cNvSpPr>
            <a:spLocks noChangeAspect="1"/>
          </p:cNvSpPr>
          <p:nvPr/>
        </p:nvSpPr>
        <p:spPr>
          <a:xfrm rot="10395039">
            <a:off x="1843426" y="1397729"/>
            <a:ext cx="412400" cy="411480"/>
          </a:xfrm>
          <a:custGeom>
            <a:avLst/>
            <a:gdLst>
              <a:gd name="connsiteX0" fmla="*/ 49030 w 653792"/>
              <a:gd name="connsiteY0" fmla="*/ 0 h 695681"/>
              <a:gd name="connsiteX1" fmla="*/ 61125 w 653792"/>
              <a:gd name="connsiteY1" fmla="*/ 628952 h 695681"/>
              <a:gd name="connsiteX2" fmla="*/ 653792 w 653792"/>
              <a:gd name="connsiteY2" fmla="*/ 677333 h 695681"/>
            </a:gdLst>
            <a:ahLst/>
            <a:cxnLst>
              <a:cxn ang="0">
                <a:pos x="connsiteX0" y="connsiteY0"/>
              </a:cxn>
              <a:cxn ang="0">
                <a:pos x="connsiteX1" y="connsiteY1"/>
              </a:cxn>
              <a:cxn ang="0">
                <a:pos x="connsiteX2" y="connsiteY2"/>
              </a:cxn>
            </a:cxnLst>
            <a:rect l="l" t="t" r="r" b="b"/>
            <a:pathLst>
              <a:path w="653792" h="695681">
                <a:moveTo>
                  <a:pt x="49030" y="0"/>
                </a:moveTo>
                <a:cubicBezTo>
                  <a:pt x="4680" y="258031"/>
                  <a:pt x="-39669" y="516063"/>
                  <a:pt x="61125" y="628952"/>
                </a:cubicBezTo>
                <a:cubicBezTo>
                  <a:pt x="161919" y="741841"/>
                  <a:pt x="653792" y="677333"/>
                  <a:pt x="653792" y="677333"/>
                </a:cubicBezTo>
              </a:path>
            </a:pathLst>
          </a:custGeom>
          <a:ln>
            <a:solidFill>
              <a:srgbClr val="000000"/>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90" name="Rectangle 89"/>
          <p:cNvSpPr/>
          <p:nvPr/>
        </p:nvSpPr>
        <p:spPr>
          <a:xfrm>
            <a:off x="4952740" y="881530"/>
            <a:ext cx="2730802" cy="675057"/>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Sursaut gamma court</a:t>
            </a:r>
          </a:p>
          <a:p>
            <a:pPr lvl="0">
              <a:lnSpc>
                <a:spcPct val="120000"/>
              </a:lnSpc>
              <a:buSzPct val="100000"/>
            </a:pPr>
            <a:r>
              <a:rPr lang="en-US" sz="1600">
                <a:solidFill>
                  <a:srgbClr val="000000"/>
                </a:solidFill>
                <a:latin typeface="Geneva"/>
                <a:cs typeface="Geneva"/>
              </a:rPr>
              <a:t>Rémanence</a:t>
            </a:r>
          </a:p>
        </p:txBody>
      </p:sp>
      <p:sp>
        <p:nvSpPr>
          <p:cNvPr id="91" name="Rectangle 90"/>
          <p:cNvSpPr/>
          <p:nvPr/>
        </p:nvSpPr>
        <p:spPr>
          <a:xfrm>
            <a:off x="193431" y="1196060"/>
            <a:ext cx="2730802" cy="379591"/>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Kilonova bleue</a:t>
            </a:r>
          </a:p>
        </p:txBody>
      </p:sp>
      <p:sp>
        <p:nvSpPr>
          <p:cNvPr id="92" name="Rectangle 91"/>
          <p:cNvSpPr/>
          <p:nvPr/>
        </p:nvSpPr>
        <p:spPr>
          <a:xfrm>
            <a:off x="7169540" y="4181799"/>
            <a:ext cx="2730802" cy="379591"/>
          </a:xfrm>
          <a:prstGeom prst="rect">
            <a:avLst/>
          </a:prstGeom>
        </p:spPr>
        <p:txBody>
          <a:bodyPr wrap="square">
            <a:spAutoFit/>
          </a:bodyPr>
          <a:lstStyle/>
          <a:p>
            <a:pPr lvl="0">
              <a:lnSpc>
                <a:spcPct val="120000"/>
              </a:lnSpc>
              <a:buSzPct val="100000"/>
            </a:pPr>
            <a:r>
              <a:rPr lang="en-US" sz="1600">
                <a:solidFill>
                  <a:srgbClr val="000000"/>
                </a:solidFill>
                <a:latin typeface="Geneva"/>
                <a:cs typeface="Geneva"/>
              </a:rPr>
              <a:t>Kilonova rouge</a:t>
            </a:r>
          </a:p>
        </p:txBody>
      </p:sp>
      <p:grpSp>
        <p:nvGrpSpPr>
          <p:cNvPr id="99" name="Grouper 98"/>
          <p:cNvGrpSpPr/>
          <p:nvPr/>
        </p:nvGrpSpPr>
        <p:grpSpPr>
          <a:xfrm>
            <a:off x="3816652" y="2657533"/>
            <a:ext cx="803622" cy="400154"/>
            <a:chOff x="3629583" y="2728380"/>
            <a:chExt cx="803622" cy="400154"/>
          </a:xfrm>
        </p:grpSpPr>
        <p:sp>
          <p:nvSpPr>
            <p:cNvPr id="94" name="Rectangle 93"/>
            <p:cNvSpPr/>
            <p:nvPr/>
          </p:nvSpPr>
          <p:spPr>
            <a:xfrm>
              <a:off x="3629583" y="2769461"/>
              <a:ext cx="803622"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B     ?</a:t>
              </a:r>
            </a:p>
          </p:txBody>
        </p:sp>
        <p:cxnSp>
          <p:nvCxnSpPr>
            <p:cNvPr id="95" name="Connecteur droit 94"/>
            <p:cNvCxnSpPr/>
            <p:nvPr/>
          </p:nvCxnSpPr>
          <p:spPr>
            <a:xfrm>
              <a:off x="3695848" y="2813004"/>
              <a:ext cx="210149" cy="0"/>
            </a:xfrm>
            <a:prstGeom prst="line">
              <a:avLst/>
            </a:prstGeom>
            <a:ln>
              <a:solidFill>
                <a:schemeClr val="tx1"/>
              </a:solidFill>
              <a:headEnd type="none"/>
              <a:tailEnd type="arrow"/>
            </a:ln>
            <a:effectLst/>
          </p:spPr>
          <p:style>
            <a:lnRef idx="2">
              <a:schemeClr val="accent1"/>
            </a:lnRef>
            <a:fillRef idx="0">
              <a:schemeClr val="accent1"/>
            </a:fillRef>
            <a:effectRef idx="1">
              <a:schemeClr val="accent1"/>
            </a:effectRef>
            <a:fontRef idx="minor">
              <a:schemeClr val="tx1"/>
            </a:fontRef>
          </p:style>
        </p:cxnSp>
        <p:grpSp>
          <p:nvGrpSpPr>
            <p:cNvPr id="98" name="Grouper 97"/>
            <p:cNvGrpSpPr/>
            <p:nvPr/>
          </p:nvGrpSpPr>
          <p:grpSpPr>
            <a:xfrm>
              <a:off x="3891038" y="2728380"/>
              <a:ext cx="297543" cy="378655"/>
              <a:chOff x="7632095" y="1750107"/>
              <a:chExt cx="297543" cy="378655"/>
            </a:xfrm>
          </p:grpSpPr>
          <p:sp>
            <p:nvSpPr>
              <p:cNvPr id="96" name="Forme libre 95"/>
              <p:cNvSpPr/>
              <p:nvPr/>
            </p:nvSpPr>
            <p:spPr>
              <a:xfrm>
                <a:off x="7632095" y="1762202"/>
                <a:ext cx="145143" cy="366560"/>
              </a:xfrm>
              <a:custGeom>
                <a:avLst/>
                <a:gdLst>
                  <a:gd name="connsiteX0" fmla="*/ 0 w 474974"/>
                  <a:gd name="connsiteY0" fmla="*/ 0 h 907143"/>
                  <a:gd name="connsiteX1" fmla="*/ 399143 w 474974"/>
                  <a:gd name="connsiteY1" fmla="*/ 290286 h 907143"/>
                  <a:gd name="connsiteX2" fmla="*/ 447524 w 474974"/>
                  <a:gd name="connsiteY2" fmla="*/ 604762 h 907143"/>
                  <a:gd name="connsiteX3" fmla="*/ 84667 w 474974"/>
                  <a:gd name="connsiteY3" fmla="*/ 907143 h 907143"/>
                </a:gdLst>
                <a:ahLst/>
                <a:cxnLst>
                  <a:cxn ang="0">
                    <a:pos x="connsiteX0" y="connsiteY0"/>
                  </a:cxn>
                  <a:cxn ang="0">
                    <a:pos x="connsiteX1" y="connsiteY1"/>
                  </a:cxn>
                  <a:cxn ang="0">
                    <a:pos x="connsiteX2" y="connsiteY2"/>
                  </a:cxn>
                  <a:cxn ang="0">
                    <a:pos x="connsiteX3" y="connsiteY3"/>
                  </a:cxn>
                </a:cxnLst>
                <a:rect l="l" t="t" r="r" b="b"/>
                <a:pathLst>
                  <a:path w="474974" h="907143">
                    <a:moveTo>
                      <a:pt x="0" y="0"/>
                    </a:moveTo>
                    <a:cubicBezTo>
                      <a:pt x="162278" y="94746"/>
                      <a:pt x="324556" y="189492"/>
                      <a:pt x="399143" y="290286"/>
                    </a:cubicBezTo>
                    <a:cubicBezTo>
                      <a:pt x="473730" y="391080"/>
                      <a:pt x="499937" y="501952"/>
                      <a:pt x="447524" y="604762"/>
                    </a:cubicBezTo>
                    <a:cubicBezTo>
                      <a:pt x="395111" y="707572"/>
                      <a:pt x="84667" y="907143"/>
                      <a:pt x="84667" y="907143"/>
                    </a:cubicBezTo>
                  </a:path>
                </a:pathLst>
              </a:cu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sp>
            <p:nvSpPr>
              <p:cNvPr id="97" name="Forme libre 96"/>
              <p:cNvSpPr/>
              <p:nvPr/>
            </p:nvSpPr>
            <p:spPr>
              <a:xfrm flipH="1">
                <a:off x="7784495" y="1750107"/>
                <a:ext cx="145143" cy="366560"/>
              </a:xfrm>
              <a:custGeom>
                <a:avLst/>
                <a:gdLst>
                  <a:gd name="connsiteX0" fmla="*/ 0 w 474974"/>
                  <a:gd name="connsiteY0" fmla="*/ 0 h 907143"/>
                  <a:gd name="connsiteX1" fmla="*/ 399143 w 474974"/>
                  <a:gd name="connsiteY1" fmla="*/ 290286 h 907143"/>
                  <a:gd name="connsiteX2" fmla="*/ 447524 w 474974"/>
                  <a:gd name="connsiteY2" fmla="*/ 604762 h 907143"/>
                  <a:gd name="connsiteX3" fmla="*/ 84667 w 474974"/>
                  <a:gd name="connsiteY3" fmla="*/ 907143 h 907143"/>
                </a:gdLst>
                <a:ahLst/>
                <a:cxnLst>
                  <a:cxn ang="0">
                    <a:pos x="connsiteX0" y="connsiteY0"/>
                  </a:cxn>
                  <a:cxn ang="0">
                    <a:pos x="connsiteX1" y="connsiteY1"/>
                  </a:cxn>
                  <a:cxn ang="0">
                    <a:pos x="connsiteX2" y="connsiteY2"/>
                  </a:cxn>
                  <a:cxn ang="0">
                    <a:pos x="connsiteX3" y="connsiteY3"/>
                  </a:cxn>
                </a:cxnLst>
                <a:rect l="l" t="t" r="r" b="b"/>
                <a:pathLst>
                  <a:path w="474974" h="907143">
                    <a:moveTo>
                      <a:pt x="0" y="0"/>
                    </a:moveTo>
                    <a:cubicBezTo>
                      <a:pt x="162278" y="94746"/>
                      <a:pt x="324556" y="189492"/>
                      <a:pt x="399143" y="290286"/>
                    </a:cubicBezTo>
                    <a:cubicBezTo>
                      <a:pt x="473730" y="391080"/>
                      <a:pt x="499937" y="501952"/>
                      <a:pt x="447524" y="604762"/>
                    </a:cubicBezTo>
                    <a:cubicBezTo>
                      <a:pt x="395111" y="707572"/>
                      <a:pt x="84667" y="907143"/>
                      <a:pt x="84667" y="907143"/>
                    </a:cubicBezTo>
                  </a:path>
                </a:pathLst>
              </a:cu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p>
            </p:txBody>
          </p:sp>
        </p:grpSp>
      </p:grpSp>
      <p:grpSp>
        <p:nvGrpSpPr>
          <p:cNvPr id="104" name="Grouper 103"/>
          <p:cNvGrpSpPr/>
          <p:nvPr/>
        </p:nvGrpSpPr>
        <p:grpSpPr>
          <a:xfrm>
            <a:off x="4621098" y="2654761"/>
            <a:ext cx="770313" cy="369332"/>
            <a:chOff x="5260659" y="4767005"/>
            <a:chExt cx="770313" cy="369332"/>
          </a:xfrm>
        </p:grpSpPr>
        <p:sp>
          <p:nvSpPr>
            <p:cNvPr id="101" name="Rectangle 100"/>
            <p:cNvSpPr/>
            <p:nvPr/>
          </p:nvSpPr>
          <p:spPr>
            <a:xfrm>
              <a:off x="5260659" y="4767005"/>
              <a:ext cx="770313" cy="369332"/>
            </a:xfrm>
            <a:prstGeom prst="rect">
              <a:avLst/>
            </a:prstGeom>
          </p:spPr>
          <p:txBody>
            <a:bodyPr wrap="none">
              <a:spAutoFit/>
            </a:bodyPr>
            <a:lstStyle/>
            <a:p>
              <a:r>
                <a:rPr lang="el-GR"/>
                <a:t>ν</a:t>
              </a:r>
              <a:r>
                <a:rPr lang="fr-FR"/>
                <a:t> + </a:t>
              </a:r>
              <a:r>
                <a:rPr lang="el-GR"/>
                <a:t>ν</a:t>
              </a:r>
              <a:r>
                <a:rPr lang="fr-FR"/>
                <a:t> ?</a:t>
              </a:r>
            </a:p>
          </p:txBody>
        </p:sp>
        <p:cxnSp>
          <p:nvCxnSpPr>
            <p:cNvPr id="102" name="Connecteur droit 101"/>
            <p:cNvCxnSpPr/>
            <p:nvPr/>
          </p:nvCxnSpPr>
          <p:spPr>
            <a:xfrm flipH="1">
              <a:off x="5621216" y="4851670"/>
              <a:ext cx="191695" cy="12096"/>
            </a:xfrm>
            <a:prstGeom prst="line">
              <a:avLst/>
            </a:prstGeom>
            <a:ln w="9525" cmpd="sng">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106" name="Connecteur droit avec flèche 105"/>
          <p:cNvCxnSpPr/>
          <p:nvPr/>
        </p:nvCxnSpPr>
        <p:spPr>
          <a:xfrm flipV="1">
            <a:off x="4570414" y="2484125"/>
            <a:ext cx="0" cy="721398"/>
          </a:xfrm>
          <a:prstGeom prst="straightConnector1">
            <a:avLst/>
          </a:prstGeom>
          <a:ln w="38100" cmpd="sng">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115" name="Grouper 114"/>
          <p:cNvGrpSpPr/>
          <p:nvPr/>
        </p:nvGrpSpPr>
        <p:grpSpPr>
          <a:xfrm>
            <a:off x="2382762" y="1263827"/>
            <a:ext cx="930487" cy="359073"/>
            <a:chOff x="2431142" y="1481537"/>
            <a:chExt cx="930487" cy="359073"/>
          </a:xfrm>
        </p:grpSpPr>
        <p:pic>
          <p:nvPicPr>
            <p:cNvPr id="110" name="Image 109" descr="eye_ob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2431142" y="1540309"/>
              <a:ext cx="285074" cy="286584"/>
            </a:xfrm>
            <a:prstGeom prst="rect">
              <a:avLst/>
            </a:prstGeom>
          </p:spPr>
        </p:pic>
        <p:sp>
          <p:nvSpPr>
            <p:cNvPr id="112" name="Rectangle 111"/>
            <p:cNvSpPr/>
            <p:nvPr/>
          </p:nvSpPr>
          <p:spPr>
            <a:xfrm>
              <a:off x="2686072" y="1481537"/>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a:t>
              </a:r>
            </a:p>
          </p:txBody>
        </p:sp>
      </p:grpSp>
      <p:grpSp>
        <p:nvGrpSpPr>
          <p:cNvPr id="114" name="Grouper 113"/>
          <p:cNvGrpSpPr/>
          <p:nvPr/>
        </p:nvGrpSpPr>
        <p:grpSpPr>
          <a:xfrm>
            <a:off x="3836117" y="1156138"/>
            <a:ext cx="973238" cy="359073"/>
            <a:chOff x="3690977" y="1385943"/>
            <a:chExt cx="973238" cy="359073"/>
          </a:xfrm>
        </p:grpSpPr>
        <p:pic>
          <p:nvPicPr>
            <p:cNvPr id="111" name="Image 110" descr="eye_ob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0977" y="1434323"/>
              <a:ext cx="291065" cy="292608"/>
            </a:xfrm>
            <a:prstGeom prst="rect">
              <a:avLst/>
            </a:prstGeom>
          </p:spPr>
        </p:pic>
        <p:sp>
          <p:nvSpPr>
            <p:cNvPr id="113" name="Rectangle 112"/>
            <p:cNvSpPr/>
            <p:nvPr/>
          </p:nvSpPr>
          <p:spPr>
            <a:xfrm>
              <a:off x="3988658" y="1385943"/>
              <a:ext cx="675557"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a:t>
              </a:r>
            </a:p>
          </p:txBody>
        </p:sp>
      </p:grpSp>
      <p:grpSp>
        <p:nvGrpSpPr>
          <p:cNvPr id="64" name="Grouper 63"/>
          <p:cNvGrpSpPr/>
          <p:nvPr/>
        </p:nvGrpSpPr>
        <p:grpSpPr>
          <a:xfrm>
            <a:off x="4644188" y="5638664"/>
            <a:ext cx="689674" cy="663285"/>
            <a:chOff x="4069542" y="3053863"/>
            <a:chExt cx="689674" cy="663285"/>
          </a:xfrm>
        </p:grpSpPr>
        <p:sp>
          <p:nvSpPr>
            <p:cNvPr id="65" name="Ellipse 64"/>
            <p:cNvSpPr/>
            <p:nvPr/>
          </p:nvSpPr>
          <p:spPr>
            <a:xfrm>
              <a:off x="4069542" y="3053863"/>
              <a:ext cx="689674" cy="663285"/>
            </a:xfrm>
            <a:prstGeom prst="ellipse">
              <a:avLst/>
            </a:prstGeom>
            <a:solidFill>
              <a:schemeClr val="tx2">
                <a:lumMod val="20000"/>
                <a:lumOff val="80000"/>
                <a:alpha val="82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6" name="Rectangle 65"/>
            <p:cNvSpPr/>
            <p:nvPr/>
          </p:nvSpPr>
          <p:spPr>
            <a:xfrm>
              <a:off x="4194278" y="3193457"/>
              <a:ext cx="528653"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NS</a:t>
              </a:r>
            </a:p>
          </p:txBody>
        </p:sp>
      </p:grpSp>
      <p:grpSp>
        <p:nvGrpSpPr>
          <p:cNvPr id="67" name="Grouper 66"/>
          <p:cNvGrpSpPr/>
          <p:nvPr/>
        </p:nvGrpSpPr>
        <p:grpSpPr>
          <a:xfrm>
            <a:off x="3939649" y="5633349"/>
            <a:ext cx="689674" cy="663285"/>
            <a:chOff x="4069542" y="3053863"/>
            <a:chExt cx="689674" cy="663285"/>
          </a:xfrm>
        </p:grpSpPr>
        <p:sp>
          <p:nvSpPr>
            <p:cNvPr id="68" name="Ellipse 67"/>
            <p:cNvSpPr/>
            <p:nvPr/>
          </p:nvSpPr>
          <p:spPr>
            <a:xfrm>
              <a:off x="4069542" y="3053863"/>
              <a:ext cx="689674" cy="663285"/>
            </a:xfrm>
            <a:prstGeom prst="ellipse">
              <a:avLst/>
            </a:prstGeom>
            <a:solidFill>
              <a:schemeClr val="tx2">
                <a:lumMod val="20000"/>
                <a:lumOff val="80000"/>
                <a:alpha val="82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9" name="Rectangle 68"/>
            <p:cNvSpPr/>
            <p:nvPr/>
          </p:nvSpPr>
          <p:spPr>
            <a:xfrm>
              <a:off x="4194278" y="3193457"/>
              <a:ext cx="528653" cy="359073"/>
            </a:xfrm>
            <a:prstGeom prst="rect">
              <a:avLst/>
            </a:prstGeom>
          </p:spPr>
          <p:txBody>
            <a:bodyPr wrap="square">
              <a:spAutoFit/>
            </a:bodyPr>
            <a:lstStyle/>
            <a:p>
              <a:pPr lvl="0">
                <a:lnSpc>
                  <a:spcPct val="110000"/>
                </a:lnSpc>
                <a:buSzPct val="100000"/>
              </a:pPr>
              <a:r>
                <a:rPr lang="en-US" sz="1600">
                  <a:solidFill>
                    <a:srgbClr val="000000"/>
                  </a:solidFill>
                  <a:latin typeface="Geneva"/>
                  <a:cs typeface="Geneva"/>
                </a:rPr>
                <a:t>NS</a:t>
              </a:r>
            </a:p>
          </p:txBody>
        </p:sp>
      </p:grpSp>
      <p:cxnSp>
        <p:nvCxnSpPr>
          <p:cNvPr id="70" name="Connecteur en angle 69"/>
          <p:cNvCxnSpPr/>
          <p:nvPr/>
        </p:nvCxnSpPr>
        <p:spPr>
          <a:xfrm rot="5400000" flipH="1" flipV="1">
            <a:off x="4269954" y="5212306"/>
            <a:ext cx="451079" cy="239682"/>
          </a:xfrm>
          <a:prstGeom prst="bentConnector3">
            <a:avLst>
              <a:gd name="adj1" fmla="val 39274"/>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1" name="Connecteur en angle 70"/>
          <p:cNvCxnSpPr/>
          <p:nvPr/>
        </p:nvCxnSpPr>
        <p:spPr>
          <a:xfrm rot="5400000" flipH="1">
            <a:off x="4520638" y="5198154"/>
            <a:ext cx="451080" cy="267984"/>
          </a:xfrm>
          <a:prstGeom prst="bentConnector3">
            <a:avLst>
              <a:gd name="adj1" fmla="val 39375"/>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Connecteur droit 71"/>
          <p:cNvCxnSpPr/>
          <p:nvPr/>
        </p:nvCxnSpPr>
        <p:spPr>
          <a:xfrm flipH="1" flipV="1">
            <a:off x="4612186" y="4060476"/>
            <a:ext cx="3146" cy="1141988"/>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75" name="Rectangle 74"/>
          <p:cNvSpPr/>
          <p:nvPr/>
        </p:nvSpPr>
        <p:spPr>
          <a:xfrm rot="16200000">
            <a:off x="3085487" y="3698065"/>
            <a:ext cx="2730802" cy="343684"/>
          </a:xfrm>
          <a:prstGeom prst="rect">
            <a:avLst/>
          </a:prstGeom>
        </p:spPr>
        <p:txBody>
          <a:bodyPr wrap="square">
            <a:spAutoFit/>
          </a:bodyPr>
          <a:lstStyle/>
          <a:p>
            <a:pPr lvl="0">
              <a:lnSpc>
                <a:spcPct val="120000"/>
              </a:lnSpc>
              <a:buSzPct val="100000"/>
            </a:pPr>
            <a:r>
              <a:rPr lang="en-US" sz="1400">
                <a:solidFill>
                  <a:srgbClr val="000000"/>
                </a:solidFill>
                <a:latin typeface="Geneva"/>
                <a:cs typeface="Geneva"/>
              </a:rPr>
              <a:t>Coalescence</a:t>
            </a:r>
          </a:p>
        </p:txBody>
      </p:sp>
    </p:spTree>
    <p:extLst>
      <p:ext uri="{BB962C8B-B14F-4D97-AF65-F5344CB8AC3E}">
        <p14:creationId xmlns:p14="http://schemas.microsoft.com/office/powerpoint/2010/main" val="189529925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62812</TotalTime>
  <Words>3447</Words>
  <Application>Microsoft Macintosh PowerPoint</Application>
  <PresentationFormat>Présentation à l'écran (4:3)</PresentationFormat>
  <Paragraphs>636</Paragraphs>
  <Slides>28</Slides>
  <Notes>28</Notes>
  <HiddenSlides>0</HiddenSlides>
  <MMClips>0</MMClips>
  <ScaleCrop>false</ScaleCrop>
  <HeadingPairs>
    <vt:vector size="4" baseType="variant">
      <vt:variant>
        <vt:lpstr>Thème</vt:lpstr>
      </vt:variant>
      <vt:variant>
        <vt:i4>1</vt:i4>
      </vt:variant>
      <vt:variant>
        <vt:lpstr>Titres des diapositives</vt:lpstr>
      </vt:variant>
      <vt:variant>
        <vt:i4>28</vt:i4>
      </vt:variant>
    </vt:vector>
  </HeadingPairs>
  <TitlesOfParts>
    <vt:vector size="29" baseType="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MIT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 Mellah Ileyk</dc:creator>
  <cp:lastModifiedBy>Ileyk EL MELLAH</cp:lastModifiedBy>
  <cp:revision>1850</cp:revision>
  <cp:lastPrinted>2018-07-11T03:19:35Z</cp:lastPrinted>
  <dcterms:created xsi:type="dcterms:W3CDTF">2015-05-11T17:36:50Z</dcterms:created>
  <dcterms:modified xsi:type="dcterms:W3CDTF">2019-04-10T04:47:34Z</dcterms:modified>
</cp:coreProperties>
</file>

<file path=docProps/thumbnail.jpeg>
</file>